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Covered By Your Grace" pitchFamily="2" charset="0"/>
      <p:regular r:id="rId17"/>
    </p:embeddedFont>
    <p:embeddedFont>
      <p:font typeface="EB Garamond" pitchFamily="2" charset="0"/>
      <p:regular r:id="rId18"/>
      <p:bold r:id="rId19"/>
      <p:italic r:id="rId20"/>
      <p:boldItalic r:id="rId21"/>
    </p:embeddedFont>
    <p:embeddedFont>
      <p:font typeface="Lato" panose="020F0502020204030203" pitchFamily="34" charset="77"/>
      <p:regular r:id="rId22"/>
      <p:bold r:id="rId23"/>
      <p:italic r:id="rId24"/>
      <p:boldItalic r:id="rId25"/>
    </p:embeddedFont>
    <p:embeddedFont>
      <p:font typeface="Oswald" pitchFamily="2" charset="77"/>
      <p:regular r:id="rId26"/>
      <p:bold r:id="rId27"/>
    </p:embeddedFont>
    <p:embeddedFont>
      <p:font typeface="Raleway" panose="020B0503030101060003" pitchFamily="34" charset="77"/>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51"/>
    <p:restoredTop sz="94607"/>
  </p:normalViewPr>
  <p:slideViewPr>
    <p:cSldViewPr snapToGrid="0">
      <p:cViewPr varScale="1">
        <p:scale>
          <a:sx n="162" d="100"/>
          <a:sy n="162" d="100"/>
        </p:scale>
        <p:origin x="720"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74c3a7c07a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74c3a7c07a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the last couple of years, the streetwear trend has skyrocketed into mainstream media. With the comfort and personality trend movements in full swing, young women all around the world have resonated with the empowering streetwear style. “Clover” aims to be size inclusive, affordable, and empowering! </a:t>
            </a:r>
            <a:endParaRPr/>
          </a:p>
          <a:p>
            <a:pPr marL="0" lvl="0" indent="0" algn="l" rtl="0">
              <a:spcBef>
                <a:spcPts val="0"/>
              </a:spcBef>
              <a:spcAft>
                <a:spcPts val="0"/>
              </a:spcAft>
              <a:buNone/>
            </a:pPr>
            <a:r>
              <a:rPr lang="en"/>
              <a:t>TARGET: Trendy young women ages 16 to 26 that live a fast-paced lifestyle, and have a disposable income. These individuals generally make around $10k to $45K a year, and are in highschool, college, or even starting their careers.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74c3a7c07a_2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74c3a7c07a_2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well-known store Pacsun has a brand of their own named “Pacsun.” It is exclusively sold in PacSun stores. Obey is a streetwear company, frequently worn by celebrities and influencers. Gathering ideas by analyzing competitor garments and observing your target consumer, as well as researching retail environment information, should take us about 2-3 weeks. Line conceptualization includes sketching and choosing fabrics and colors for the line. During the pre-production process, sewn samples are produced, spec packs are created, fabric and trims are evaluated and tested, patterns are made along with the final approval of the markers. Before sending spec sheets to vendors, make sure that spec sheets are double checked for accuracy along with all other information being sent to the vendor. Once production is complete, garment should be tested for defects, then distributed to market.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74c3a7c07a_2_1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74c3a7c07a_2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light reflecting fabrics</a:t>
            </a:r>
            <a:endParaRPr/>
          </a:p>
          <a:p>
            <a:pPr marL="0" lvl="0" indent="0" algn="l" rtl="0">
              <a:lnSpc>
                <a:spcPct val="115000"/>
              </a:lnSpc>
              <a:spcBef>
                <a:spcPts val="0"/>
              </a:spcBef>
              <a:spcAft>
                <a:spcPts val="0"/>
              </a:spcAft>
              <a:buNone/>
            </a:pPr>
            <a:r>
              <a:rPr lang="en"/>
              <a:t>Even in lingerie, light reflecting fabrics and silver finishes give a techy feel</a:t>
            </a:r>
            <a:endParaRPr/>
          </a:p>
          <a:p>
            <a:pPr marL="457200" lvl="0" indent="-298450" algn="l" rtl="0">
              <a:lnSpc>
                <a:spcPct val="115000"/>
              </a:lnSpc>
              <a:spcBef>
                <a:spcPts val="0"/>
              </a:spcBef>
              <a:spcAft>
                <a:spcPts val="0"/>
              </a:spcAft>
              <a:buSzPts val="1100"/>
              <a:buChar char="●"/>
            </a:pPr>
            <a:r>
              <a:rPr lang="en"/>
              <a:t>extreme hybrid utility</a:t>
            </a:r>
            <a:endParaRPr/>
          </a:p>
          <a:p>
            <a:pPr marL="0" marR="0" lvl="0" indent="0" algn="l" rtl="0">
              <a:lnSpc>
                <a:spcPct val="115000"/>
              </a:lnSpc>
              <a:spcBef>
                <a:spcPts val="0"/>
              </a:spcBef>
              <a:spcAft>
                <a:spcPts val="0"/>
              </a:spcAft>
              <a:buNone/>
            </a:pPr>
            <a:r>
              <a:rPr lang="en"/>
              <a:t>Takes the utility trend to its extremes, over-complicated, almost unnecessary amount decorative elements, dad sneaker and combat boot mash ups/hybrids</a:t>
            </a:r>
            <a:endParaRPr/>
          </a:p>
          <a:p>
            <a:pPr marL="457200" lvl="0" indent="-298450" algn="l" rtl="0">
              <a:lnSpc>
                <a:spcPct val="115000"/>
              </a:lnSpc>
              <a:spcBef>
                <a:spcPts val="0"/>
              </a:spcBef>
              <a:spcAft>
                <a:spcPts val="0"/>
              </a:spcAft>
              <a:buSzPts val="1100"/>
              <a:buChar char="●"/>
            </a:pPr>
            <a:r>
              <a:rPr lang="en"/>
              <a:t>Puffed Forms</a:t>
            </a:r>
            <a:endParaRPr/>
          </a:p>
          <a:p>
            <a:pPr marL="914400" lvl="1" indent="-298450" algn="l" rtl="0">
              <a:lnSpc>
                <a:spcPct val="115000"/>
              </a:lnSpc>
              <a:spcBef>
                <a:spcPts val="0"/>
              </a:spcBef>
              <a:spcAft>
                <a:spcPts val="0"/>
              </a:spcAft>
              <a:buSzPts val="1100"/>
              <a:buChar char="○"/>
            </a:pPr>
            <a:r>
              <a:rPr lang="en"/>
              <a:t>Obscure silhouettes, puffed prints, and quilted patterns define this trend perfectly. Padding and volume is a trend that is predicted to continue. </a:t>
            </a:r>
            <a:endParaRPr/>
          </a:p>
          <a:p>
            <a:pPr marL="457200" lvl="0" indent="0" algn="l" rtl="0">
              <a:lnSpc>
                <a:spcPct val="115000"/>
              </a:lnSpc>
              <a:spcBef>
                <a:spcPts val="0"/>
              </a:spcBef>
              <a:spcAft>
                <a:spcPts val="0"/>
              </a:spcAft>
              <a:buNone/>
            </a:pPr>
            <a:endParaRPr/>
          </a:p>
          <a:p>
            <a:pPr marL="457200" lvl="0" indent="-298450" algn="l" rtl="0">
              <a:lnSpc>
                <a:spcPct val="115000"/>
              </a:lnSpc>
              <a:spcBef>
                <a:spcPts val="0"/>
              </a:spcBef>
              <a:spcAft>
                <a:spcPts val="0"/>
              </a:spcAft>
              <a:buSzPts val="1100"/>
              <a:buChar char="●"/>
            </a:pPr>
            <a:r>
              <a:rPr lang="en"/>
              <a:t>Colors </a:t>
            </a:r>
            <a:endParaRPr/>
          </a:p>
          <a:p>
            <a:pPr marL="914400" lvl="1" indent="-298450" algn="l" rtl="0">
              <a:lnSpc>
                <a:spcPct val="115000"/>
              </a:lnSpc>
              <a:spcBef>
                <a:spcPts val="0"/>
              </a:spcBef>
              <a:spcAft>
                <a:spcPts val="0"/>
              </a:spcAft>
              <a:buSzPts val="1100"/>
              <a:buChar char="○"/>
            </a:pPr>
            <a:r>
              <a:rPr lang="en"/>
              <a:t> Both natural and saturated colors are in this Fall. Natural browns and reds, to light blues and greens, there is a good versatile range of colors to play with.</a:t>
            </a:r>
            <a:endParaRPr/>
          </a:p>
          <a:p>
            <a:pPr marL="457200" lvl="0" indent="-298450" algn="l" rtl="0">
              <a:lnSpc>
                <a:spcPct val="115000"/>
              </a:lnSpc>
              <a:spcBef>
                <a:spcPts val="0"/>
              </a:spcBef>
              <a:spcAft>
                <a:spcPts val="0"/>
              </a:spcAft>
              <a:buSzPts val="1100"/>
              <a:buChar char="●"/>
            </a:pPr>
            <a:r>
              <a:rPr lang="en"/>
              <a:t>Lustrous eco viscose, silk, mercerized c</a:t>
            </a:r>
            <a:r>
              <a:rPr lang="en" sz="1200"/>
              <a:t>otton,polyester, high stretch yarn, cellophane tapes, floss yarns, metallic polyesters, </a:t>
            </a:r>
            <a:r>
              <a:rPr lang="en" sz="1200">
                <a:highlight>
                  <a:srgbClr val="FFFFFF"/>
                </a:highlight>
              </a:rPr>
              <a:t>pearlised polyamide filaments, sparkling chenilles </a:t>
            </a:r>
            <a:endParaRPr sz="1200">
              <a:highlight>
                <a:srgbClr val="FFFFFF"/>
              </a:highlight>
            </a:endParaRPr>
          </a:p>
          <a:p>
            <a:pPr marL="457200" lvl="0" indent="-298450" algn="l" rtl="0">
              <a:lnSpc>
                <a:spcPct val="115000"/>
              </a:lnSpc>
              <a:spcBef>
                <a:spcPts val="0"/>
              </a:spcBef>
              <a:spcAft>
                <a:spcPts val="0"/>
              </a:spcAft>
              <a:buSzPts val="1100"/>
              <a:buChar char="●"/>
            </a:pPr>
            <a:r>
              <a:rPr lang="en"/>
              <a:t>Look</a:t>
            </a:r>
            <a:endParaRPr/>
          </a:p>
          <a:p>
            <a:pPr marL="914400" lvl="1" indent="-298450" algn="l" rtl="0">
              <a:lnSpc>
                <a:spcPct val="115000"/>
              </a:lnSpc>
              <a:spcBef>
                <a:spcPts val="0"/>
              </a:spcBef>
              <a:spcAft>
                <a:spcPts val="0"/>
              </a:spcAft>
              <a:buSzPts val="1100"/>
              <a:buChar char="○"/>
            </a:pPr>
            <a:r>
              <a:rPr lang="en"/>
              <a:t>Power shoulders, 80s comeback, oversized tailoring, boxy heeled boots, python box bag, opulate metallics (sequins, lustrous silk, ect.), </a:t>
            </a:r>
            <a:endParaRPr/>
          </a:p>
          <a:p>
            <a:pPr marL="457200" lvl="0" indent="0" algn="l" rtl="0">
              <a:lnSpc>
                <a:spcPct val="115000"/>
              </a:lnSpc>
              <a:spcBef>
                <a:spcPts val="0"/>
              </a:spcBef>
              <a:spcAft>
                <a:spcPts val="0"/>
              </a:spcAft>
              <a:buNone/>
            </a:pPr>
            <a:endParaRPr>
              <a:solidFill>
                <a:schemeClr val="dk2"/>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74c3a7c07a_2_1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74c3a7c07a_2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Lavish Lavender, Sea Foam, Testy Teal, Lemon Drop Yellow, Active Apricot, Metallic Mauve, Galactic Gray, Baffling Black </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74c3a7c07a_2_1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74c3a7c07a_2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Demographics: </a:t>
            </a:r>
            <a:r>
              <a:rPr lang="en">
                <a:latin typeface="Trebuchet MS"/>
                <a:ea typeface="Trebuchet MS"/>
                <a:cs typeface="Trebuchet MS"/>
                <a:sym typeface="Trebuchet MS"/>
              </a:rPr>
              <a:t>Women, 18-30 yrs, trendy, fast-paced lifestyle, urban areas, upbeat, young adults with disposable income</a:t>
            </a:r>
            <a:endParaRPr>
              <a:latin typeface="Trebuchet MS"/>
              <a:ea typeface="Trebuchet MS"/>
              <a:cs typeface="Trebuchet MS"/>
              <a:sym typeface="Trebuchet MS"/>
            </a:endParaRPr>
          </a:p>
          <a:p>
            <a:pPr marL="0" lvl="0" indent="0" algn="l" rtl="0">
              <a:spcBef>
                <a:spcPts val="0"/>
              </a:spcBef>
              <a:spcAft>
                <a:spcPts val="0"/>
              </a:spcAft>
              <a:buNone/>
            </a:pPr>
            <a:r>
              <a:rPr lang="en">
                <a:latin typeface="Trebuchet MS"/>
                <a:ea typeface="Trebuchet MS"/>
                <a:cs typeface="Trebuchet MS"/>
                <a:sym typeface="Trebuchet MS"/>
              </a:rPr>
              <a:t>Why we chose Obey? </a:t>
            </a:r>
            <a:endParaRPr>
              <a:latin typeface="Trebuchet MS"/>
              <a:ea typeface="Trebuchet MS"/>
              <a:cs typeface="Trebuchet MS"/>
              <a:sym typeface="Trebuchet MS"/>
            </a:endParaRPr>
          </a:p>
          <a:p>
            <a:pPr marL="0" lvl="0" indent="0" algn="l" rtl="0">
              <a:spcBef>
                <a:spcPts val="0"/>
              </a:spcBef>
              <a:spcAft>
                <a:spcPts val="0"/>
              </a:spcAft>
              <a:buNone/>
            </a:pPr>
            <a:r>
              <a:rPr lang="en">
                <a:latin typeface="Trebuchet MS"/>
                <a:ea typeface="Trebuchet MS"/>
                <a:cs typeface="Trebuchet MS"/>
                <a:sym typeface="Trebuchet MS"/>
              </a:rPr>
              <a:t>What we would update in our own brand? </a:t>
            </a:r>
            <a:r>
              <a:rPr lang="en" sz="950">
                <a:latin typeface="Trebuchet MS"/>
                <a:ea typeface="Trebuchet MS"/>
                <a:cs typeface="Trebuchet MS"/>
                <a:sym typeface="Trebuchet MS"/>
              </a:rPr>
              <a:t>We will use a cheaper polyester to create a cheaper satin, as well as making less claims on the garment, as it is not actually used for active wear, just fashion. We will make a smaller profit off each garment as well, to make the product cheaper for our consumers. </a:t>
            </a:r>
            <a:endParaRPr sz="950">
              <a:latin typeface="Trebuchet MS"/>
              <a:ea typeface="Trebuchet MS"/>
              <a:cs typeface="Trebuchet MS"/>
              <a:sym typeface="Trebuchet MS"/>
            </a:endParaRPr>
          </a:p>
          <a:p>
            <a:pPr marL="0" lvl="0" indent="0" algn="l" rtl="0">
              <a:spcBef>
                <a:spcPts val="0"/>
              </a:spcBef>
              <a:spcAft>
                <a:spcPts val="0"/>
              </a:spcAft>
              <a:buNone/>
            </a:pPr>
            <a:r>
              <a:rPr lang="en">
                <a:latin typeface="Trebuchet MS"/>
                <a:ea typeface="Trebuchet MS"/>
                <a:cs typeface="Trebuchet MS"/>
                <a:sym typeface="Trebuchet MS"/>
              </a:rPr>
              <a:t>SWOT</a:t>
            </a:r>
            <a:endParaRPr>
              <a:latin typeface="Trebuchet MS"/>
              <a:ea typeface="Trebuchet MS"/>
              <a:cs typeface="Trebuchet MS"/>
              <a:sym typeface="Trebuchet M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74c3a7c07a_2_1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74c3a7c07a_2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each garment can pair with one another and stand alone.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74c3a7c07a_2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74c3a7c07a_2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Notes about what this can be paired with and how it can be versatile. </a:t>
            </a:r>
            <a:endParaRPr/>
          </a:p>
          <a:p>
            <a:pPr marL="457200" lvl="0" indent="-298450" algn="l" rtl="0">
              <a:spcBef>
                <a:spcPts val="0"/>
              </a:spcBef>
              <a:spcAft>
                <a:spcPts val="0"/>
              </a:spcAft>
              <a:buSzPts val="1100"/>
              <a:buChar char="●"/>
            </a:pPr>
            <a:r>
              <a:rPr lang="en"/>
              <a:t>The All Free Cropped hoodie is a relaxed fit can be paired with our All Day high waisted biker shorts</a:t>
            </a:r>
            <a:endParaRPr/>
          </a:p>
          <a:p>
            <a:pPr marL="457200" lvl="0" indent="-298450" algn="l" rtl="0">
              <a:spcBef>
                <a:spcPts val="0"/>
              </a:spcBef>
              <a:spcAft>
                <a:spcPts val="0"/>
              </a:spcAft>
              <a:buSzPts val="1100"/>
              <a:buChar char="●"/>
            </a:pPr>
            <a:r>
              <a:rPr lang="en"/>
              <a:t>Easily be ranged from airport casual to NYC cool</a:t>
            </a:r>
            <a:endParaRPr/>
          </a:p>
          <a:p>
            <a:pPr marL="457200" lvl="0" indent="-298450" algn="l" rtl="0">
              <a:spcBef>
                <a:spcPts val="0"/>
              </a:spcBef>
              <a:spcAft>
                <a:spcPts val="0"/>
              </a:spcAft>
              <a:buSzPts val="1100"/>
              <a:buChar char="●"/>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74c3a7c07a_2_1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74c3a7c07a_2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The All Day Biker Short is a classic, with full support and coverage </a:t>
            </a:r>
            <a:endParaRPr/>
          </a:p>
          <a:p>
            <a:pPr marL="457200" lvl="0" indent="-298450" algn="l" rtl="0">
              <a:spcBef>
                <a:spcPts val="0"/>
              </a:spcBef>
              <a:spcAft>
                <a:spcPts val="0"/>
              </a:spcAft>
              <a:buSzPts val="1100"/>
              <a:buChar char="●"/>
            </a:pPr>
            <a:r>
              <a:rPr lang="en"/>
              <a:t>Perfectly paired with our All Free Cropped Hoodie for those days you want to be trendy but comfortable  </a:t>
            </a:r>
            <a:endParaRPr/>
          </a:p>
          <a:p>
            <a:pPr marL="457200" lvl="0" indent="-298450" algn="l" rtl="0">
              <a:spcBef>
                <a:spcPts val="0"/>
              </a:spcBef>
              <a:spcAft>
                <a:spcPts val="0"/>
              </a:spcAft>
              <a:buSzPts val="1100"/>
              <a:buChar char="●"/>
            </a:pPr>
            <a:r>
              <a:rPr lang="en"/>
              <a:t>Easily can be worn with an oversized tee and cap for a casual look</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74c3a7c07a_2_1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74c3a7c07a_2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a:t>Notes about what this can be paired with and how it can be versatile. </a:t>
            </a:r>
            <a:endParaRPr/>
          </a:p>
          <a:p>
            <a:pPr marL="457200" lvl="0" indent="-298450" algn="l" rtl="0">
              <a:spcBef>
                <a:spcPts val="0"/>
              </a:spcBef>
              <a:spcAft>
                <a:spcPts val="0"/>
              </a:spcAft>
              <a:buSzPts val="1100"/>
              <a:buChar char="●"/>
            </a:pPr>
            <a:r>
              <a:rPr lang="en"/>
              <a:t>The Everyday Jogger feature cargo flap pockets, a high-rise waist, and a comfortable everyday fit</a:t>
            </a:r>
            <a:endParaRPr/>
          </a:p>
          <a:p>
            <a:pPr marL="457200" lvl="0" indent="-298450" algn="l" rtl="0">
              <a:spcBef>
                <a:spcPts val="0"/>
              </a:spcBef>
              <a:spcAft>
                <a:spcPts val="0"/>
              </a:spcAft>
              <a:buSzPts val="1100"/>
              <a:buChar char="●"/>
            </a:pPr>
            <a:r>
              <a:rPr lang="en"/>
              <a:t>Can be paired with our All Free Cropped Hoodie or The Cut It Tank and chunky sneakers for a blogger worthy look</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74c3a7c07a_2_1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74c3a7c07a_2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Notes about what this can be paired with and how it can be versatile. </a:t>
            </a:r>
            <a:endParaRPr/>
          </a:p>
          <a:p>
            <a:pPr marL="457200" lvl="0" indent="-298450" algn="l" rtl="0">
              <a:spcBef>
                <a:spcPts val="0"/>
              </a:spcBef>
              <a:spcAft>
                <a:spcPts val="0"/>
              </a:spcAft>
              <a:buSzPts val="1100"/>
              <a:buChar char="●"/>
            </a:pPr>
            <a:r>
              <a:rPr lang="en"/>
              <a:t>Our Buckle Up Mini Skirt can be worn during the day and for a night out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74c3a7c07a_2_2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74c3a7c07a_2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Notes about what it can be paired with:</a:t>
            </a:r>
            <a:endParaRPr/>
          </a:p>
          <a:p>
            <a:pPr marL="457200" lvl="0" indent="-298450" algn="l" rtl="0">
              <a:spcBef>
                <a:spcPts val="0"/>
              </a:spcBef>
              <a:spcAft>
                <a:spcPts val="0"/>
              </a:spcAft>
              <a:buSzPts val="1100"/>
              <a:buChar char="●"/>
            </a:pPr>
            <a:r>
              <a:rPr lang="en"/>
              <a:t> This cropped shirt can be paired with the joggers and biker shorts for a casual look</a:t>
            </a:r>
            <a:endParaRPr/>
          </a:p>
          <a:p>
            <a:pPr marL="457200" lvl="0" indent="-298450" algn="l" rtl="0">
              <a:spcBef>
                <a:spcPts val="0"/>
              </a:spcBef>
              <a:spcAft>
                <a:spcPts val="0"/>
              </a:spcAft>
              <a:buSzPts val="1100"/>
              <a:buChar char="●"/>
            </a:pPr>
            <a:r>
              <a:rPr lang="en"/>
              <a:t>Can be paired to dress up with the skirt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74c3a7c07a_2_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74c3a7c07a_2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Show off your shape with this wrapped, cut tank </a:t>
            </a:r>
            <a:endParaRPr/>
          </a:p>
          <a:p>
            <a:pPr marL="457200" lvl="0" indent="-298450" algn="l" rtl="0">
              <a:spcBef>
                <a:spcPts val="0"/>
              </a:spcBef>
              <a:spcAft>
                <a:spcPts val="0"/>
              </a:spcAft>
              <a:buSzPts val="1100"/>
              <a:buChar char="●"/>
            </a:pPr>
            <a:r>
              <a:rPr lang="en"/>
              <a:t>Team this tank with our All Day Biker Shorts for a effortlessly fit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74c3a7c07a_2_2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74c3a7c07a_2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3D3D3D"/>
                </a:solidFill>
                <a:highlight>
                  <a:srgbClr val="FFFFFF"/>
                </a:highlight>
                <a:latin typeface="Lato"/>
                <a:ea typeface="Lato"/>
                <a:cs typeface="Lato"/>
                <a:sym typeface="Lato"/>
              </a:rPr>
              <a:t>“And that concludes our sales presentation. We hope you will consider purchasing this new line”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jp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notesSlide" Target="../notesSlides/notesSlide4.xml"/><Relationship Id="rId16" Type="http://schemas.openxmlformats.org/officeDocument/2006/relationships/image" Target="../media/image25.png"/><Relationship Id="rId1" Type="http://schemas.openxmlformats.org/officeDocument/2006/relationships/slideLayout" Target="../slideLayouts/slideLayout1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jpg"/><Relationship Id="rId3" Type="http://schemas.openxmlformats.org/officeDocument/2006/relationships/image" Target="../media/image1.jp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jpg"/><Relationship Id="rId2" Type="http://schemas.openxmlformats.org/officeDocument/2006/relationships/notesSlide" Target="../notesSlides/notesSlide5.xml"/><Relationship Id="rId16" Type="http://schemas.openxmlformats.org/officeDocument/2006/relationships/image" Target="../media/image39.png"/><Relationship Id="rId1" Type="http://schemas.openxmlformats.org/officeDocument/2006/relationships/slideLayout" Target="../slideLayouts/slideLayout11.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png"/><Relationship Id="rId4" Type="http://schemas.openxmlformats.org/officeDocument/2006/relationships/image" Target="../media/image27.jpg"/><Relationship Id="rId9" Type="http://schemas.openxmlformats.org/officeDocument/2006/relationships/image" Target="../media/image32.png"/><Relationship Id="rId14" Type="http://schemas.openxmlformats.org/officeDocument/2006/relationships/image" Target="../media/image37.jpg"/></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image" Target="../media/image43.jpg"/><Relationship Id="rId21" Type="http://schemas.openxmlformats.org/officeDocument/2006/relationships/image" Target="../media/image61.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notesSlide" Target="../notesSlides/notesSlide7.xml"/><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Layout" Target="../slideLayouts/slideLayout11.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19" Type="http://schemas.openxmlformats.org/officeDocument/2006/relationships/image" Target="../media/image59.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47.png"/><Relationship Id="rId5" Type="http://schemas.openxmlformats.org/officeDocument/2006/relationships/image" Target="../media/image48.png"/><Relationship Id="rId4"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53.png"/><Relationship Id="rId5" Type="http://schemas.openxmlformats.org/officeDocument/2006/relationships/image" Target="../media/image55.png"/><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56.png"/><Relationship Id="rId5" Type="http://schemas.openxmlformats.org/officeDocument/2006/relationships/image" Target="../media/image57.png"/><Relationship Id="rId4" Type="http://schemas.openxmlformats.org/officeDocument/2006/relationships/image" Target="../media/image58.png"/></Relationships>
</file>

<file path=ppt/slides/_rels/slide1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59.png"/><Relationship Id="rId5" Type="http://schemas.openxmlformats.org/officeDocument/2006/relationships/image" Target="../media/image60.png"/><Relationship Id="rId4" Type="http://schemas.openxmlformats.org/officeDocument/2006/relationships/image" Target="../media/image61.png"/></Relationships>
</file>

<file path=ppt/slides/_rels/slide1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p:cNvGrpSpPr/>
        <p:nvPr/>
      </p:nvGrpSpPr>
      <p:grpSpPr>
        <a:xfrm>
          <a:off x="0" y="0"/>
          <a:ext cx="0" cy="0"/>
          <a:chOff x="0" y="0"/>
          <a:chExt cx="0" cy="0"/>
        </a:xfrm>
      </p:grpSpPr>
      <p:sp>
        <p:nvSpPr>
          <p:cNvPr id="72" name="Google Shape;72;p13"/>
          <p:cNvSpPr txBox="1">
            <a:spLocks noGrp="1"/>
          </p:cNvSpPr>
          <p:nvPr>
            <p:ph type="ctrTitle" idx="4294967295"/>
          </p:nvPr>
        </p:nvSpPr>
        <p:spPr>
          <a:xfrm>
            <a:off x="258000" y="576725"/>
            <a:ext cx="8628000" cy="2443800"/>
          </a:xfrm>
          <a:prstGeom prst="rect">
            <a:avLst/>
          </a:prstGeom>
          <a:noFill/>
        </p:spPr>
        <p:txBody>
          <a:bodyPr spcFirstLastPara="1" wrap="square" lIns="91425" tIns="91425" rIns="91425" bIns="91425" anchor="t" anchorCtr="0">
            <a:noAutofit/>
          </a:bodyPr>
          <a:lstStyle/>
          <a:p>
            <a:pPr marL="0" lvl="0" indent="0" algn="ctr" rtl="0">
              <a:spcBef>
                <a:spcPts val="0"/>
              </a:spcBef>
              <a:spcAft>
                <a:spcPts val="0"/>
              </a:spcAft>
              <a:buNone/>
            </a:pPr>
            <a:endParaRPr sz="1900">
              <a:solidFill>
                <a:srgbClr val="000000"/>
              </a:solidFill>
              <a:latin typeface="Oswald"/>
              <a:ea typeface="Oswald"/>
              <a:cs typeface="Oswald"/>
              <a:sym typeface="Oswald"/>
            </a:endParaRPr>
          </a:p>
          <a:p>
            <a:pPr marL="0" lvl="0" indent="0" algn="ctr" rtl="0">
              <a:spcBef>
                <a:spcPts val="0"/>
              </a:spcBef>
              <a:spcAft>
                <a:spcPts val="0"/>
              </a:spcAft>
              <a:buNone/>
            </a:pPr>
            <a:r>
              <a:rPr lang="en" sz="1900">
                <a:solidFill>
                  <a:srgbClr val="000000"/>
                </a:solidFill>
                <a:latin typeface="Oswald"/>
                <a:ea typeface="Oswald"/>
                <a:cs typeface="Oswald"/>
                <a:sym typeface="Oswald"/>
              </a:rPr>
              <a:t>CJAM</a:t>
            </a:r>
            <a:endParaRPr sz="1900">
              <a:solidFill>
                <a:srgbClr val="000000"/>
              </a:solidFill>
              <a:latin typeface="Oswald"/>
              <a:ea typeface="Oswald"/>
              <a:cs typeface="Oswald"/>
              <a:sym typeface="Oswald"/>
            </a:endParaRPr>
          </a:p>
          <a:p>
            <a:pPr marL="0" lvl="0" indent="0" algn="ctr" rtl="0">
              <a:spcBef>
                <a:spcPts val="0"/>
              </a:spcBef>
              <a:spcAft>
                <a:spcPts val="0"/>
              </a:spcAft>
              <a:buNone/>
            </a:pPr>
            <a:r>
              <a:rPr lang="en" sz="5900">
                <a:solidFill>
                  <a:srgbClr val="000000"/>
                </a:solidFill>
                <a:highlight>
                  <a:srgbClr val="E6CAE7"/>
                </a:highlight>
                <a:latin typeface="Impact"/>
                <a:ea typeface="Impact"/>
                <a:cs typeface="Impact"/>
                <a:sym typeface="Impact"/>
              </a:rPr>
              <a:t>CLOVER</a:t>
            </a:r>
            <a:endParaRPr sz="5900">
              <a:solidFill>
                <a:srgbClr val="000000"/>
              </a:solidFill>
              <a:highlight>
                <a:srgbClr val="E6CAE7"/>
              </a:highlight>
              <a:latin typeface="Impact"/>
              <a:ea typeface="Impact"/>
              <a:cs typeface="Impact"/>
              <a:sym typeface="Impact"/>
            </a:endParaRPr>
          </a:p>
          <a:p>
            <a:pPr marL="0" lvl="0" indent="0" algn="l" rtl="0">
              <a:spcBef>
                <a:spcPts val="0"/>
              </a:spcBef>
              <a:spcAft>
                <a:spcPts val="0"/>
              </a:spcAft>
              <a:buNone/>
            </a:pPr>
            <a:endParaRPr/>
          </a:p>
        </p:txBody>
      </p:sp>
      <p:sp>
        <p:nvSpPr>
          <p:cNvPr id="73" name="Google Shape;73;p13"/>
          <p:cNvSpPr txBox="1">
            <a:spLocks noGrp="1"/>
          </p:cNvSpPr>
          <p:nvPr>
            <p:ph type="subTitle" idx="4294967295"/>
          </p:nvPr>
        </p:nvSpPr>
        <p:spPr>
          <a:xfrm>
            <a:off x="311700" y="2972350"/>
            <a:ext cx="8520600" cy="1837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latin typeface="Oswald"/>
                <a:ea typeface="Oswald"/>
                <a:cs typeface="Oswald"/>
                <a:sym typeface="Oswald"/>
              </a:rPr>
              <a:t>Spring/Summer 2021</a:t>
            </a:r>
            <a:endParaRPr>
              <a:solidFill>
                <a:srgbClr val="000000"/>
              </a:solidFill>
              <a:latin typeface="Oswald"/>
              <a:ea typeface="Oswald"/>
              <a:cs typeface="Oswald"/>
              <a:sym typeface="Oswald"/>
            </a:endParaRPr>
          </a:p>
          <a:p>
            <a:pPr marL="0" lvl="0" indent="0" algn="ctr" rtl="0">
              <a:spcBef>
                <a:spcPts val="1600"/>
              </a:spcBef>
              <a:spcAft>
                <a:spcPts val="0"/>
              </a:spcAft>
              <a:buNone/>
            </a:pPr>
            <a:r>
              <a:rPr lang="en">
                <a:solidFill>
                  <a:srgbClr val="000000"/>
                </a:solidFill>
                <a:latin typeface="Oswald"/>
                <a:ea typeface="Oswald"/>
                <a:cs typeface="Oswald"/>
                <a:sym typeface="Oswald"/>
              </a:rPr>
              <a:t>1/3</a:t>
            </a:r>
            <a:endParaRPr>
              <a:solidFill>
                <a:srgbClr val="000000"/>
              </a:solidFill>
              <a:latin typeface="Oswald"/>
              <a:ea typeface="Oswald"/>
              <a:cs typeface="Oswald"/>
              <a:sym typeface="Oswald"/>
            </a:endParaRPr>
          </a:p>
          <a:p>
            <a:pPr marL="0" lvl="0" indent="0" algn="ctr" rtl="0">
              <a:spcBef>
                <a:spcPts val="1600"/>
              </a:spcBef>
              <a:spcAft>
                <a:spcPts val="0"/>
              </a:spcAft>
              <a:buNone/>
            </a:pPr>
            <a:endParaRPr>
              <a:solidFill>
                <a:srgbClr val="000000"/>
              </a:solidFill>
              <a:latin typeface="Oswald"/>
              <a:ea typeface="Oswald"/>
              <a:cs typeface="Oswald"/>
              <a:sym typeface="Oswald"/>
            </a:endParaRPr>
          </a:p>
          <a:p>
            <a:pPr marL="0" lvl="0" indent="0" algn="ctr" rtl="0">
              <a:spcBef>
                <a:spcPts val="1600"/>
              </a:spcBef>
              <a:spcAft>
                <a:spcPts val="0"/>
              </a:spcAft>
              <a:buNone/>
            </a:pPr>
            <a:r>
              <a:rPr lang="en">
                <a:solidFill>
                  <a:srgbClr val="000000"/>
                </a:solidFill>
                <a:latin typeface="Oswald"/>
                <a:ea typeface="Oswald"/>
                <a:cs typeface="Oswald"/>
                <a:sym typeface="Oswald"/>
              </a:rPr>
              <a:t>Jennifer Sweatman, Michelle Olvera, Allison C Dibble, Clarissa Navarrete </a:t>
            </a:r>
            <a:endParaRPr>
              <a:solidFill>
                <a:srgbClr val="000000"/>
              </a:solidFill>
              <a:latin typeface="Oswald"/>
              <a:ea typeface="Oswald"/>
              <a:cs typeface="Oswald"/>
              <a:sym typeface="Oswald"/>
            </a:endParaRPr>
          </a:p>
          <a:p>
            <a:pPr marL="0" lvl="0" indent="0" algn="ctr" rtl="0">
              <a:spcBef>
                <a:spcPts val="1600"/>
              </a:spcBef>
              <a:spcAft>
                <a:spcPts val="0"/>
              </a:spcAft>
              <a:buNone/>
            </a:pPr>
            <a:endParaRPr>
              <a:solidFill>
                <a:srgbClr val="000000"/>
              </a:solidFill>
              <a:latin typeface="Oswald"/>
              <a:ea typeface="Oswald"/>
              <a:cs typeface="Oswald"/>
              <a:sym typeface="Oswald"/>
            </a:endParaRPr>
          </a:p>
          <a:p>
            <a:pPr marL="0" lvl="0" indent="0" algn="ctr" rtl="0">
              <a:spcBef>
                <a:spcPts val="1600"/>
              </a:spcBef>
              <a:spcAft>
                <a:spcPts val="0"/>
              </a:spcAft>
              <a:buNone/>
            </a:pPr>
            <a:r>
              <a:rPr lang="en">
                <a:solidFill>
                  <a:srgbClr val="000000"/>
                </a:solidFill>
                <a:latin typeface="Oswald"/>
                <a:ea typeface="Oswald"/>
                <a:cs typeface="Oswald"/>
                <a:sym typeface="Oswald"/>
              </a:rPr>
              <a:t>MDSE 3250 Final Project: Mini-Product Line</a:t>
            </a:r>
            <a:endParaRPr>
              <a:solidFill>
                <a:srgbClr val="000000"/>
              </a:solidFill>
              <a:latin typeface="Oswald"/>
              <a:ea typeface="Oswald"/>
              <a:cs typeface="Oswald"/>
              <a:sym typeface="Oswald"/>
            </a:endParaRPr>
          </a:p>
          <a:p>
            <a:pPr marL="0" lvl="0" indent="0" algn="l" rtl="0">
              <a:spcBef>
                <a:spcPts val="1600"/>
              </a:spcBef>
              <a:spcAft>
                <a:spcPts val="160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D9F5"/>
        </a:solidFill>
        <a:effectLst/>
      </p:bgPr>
    </p:bg>
    <p:spTree>
      <p:nvGrpSpPr>
        <p:cNvPr id="1" name="Shape 77"/>
        <p:cNvGrpSpPr/>
        <p:nvPr/>
      </p:nvGrpSpPr>
      <p:grpSpPr>
        <a:xfrm>
          <a:off x="0" y="0"/>
          <a:ext cx="0" cy="0"/>
          <a:chOff x="0" y="0"/>
          <a:chExt cx="0" cy="0"/>
        </a:xfrm>
      </p:grpSpPr>
      <p:sp>
        <p:nvSpPr>
          <p:cNvPr id="78" name="Google Shape;78;p14"/>
          <p:cNvSpPr txBox="1">
            <a:spLocks noGrp="1"/>
          </p:cNvSpPr>
          <p:nvPr>
            <p:ph type="title" idx="4294967295"/>
          </p:nvPr>
        </p:nvSpPr>
        <p:spPr>
          <a:xfrm>
            <a:off x="202650" y="911025"/>
            <a:ext cx="2913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Impact"/>
                <a:ea typeface="Impact"/>
                <a:cs typeface="Impact"/>
                <a:sym typeface="Impact"/>
              </a:rPr>
              <a:t>BUSINESS PLAN </a:t>
            </a:r>
            <a:endParaRPr/>
          </a:p>
        </p:txBody>
      </p:sp>
      <p:sp>
        <p:nvSpPr>
          <p:cNvPr id="79" name="Google Shape;79;p14"/>
          <p:cNvSpPr txBox="1">
            <a:spLocks noGrp="1"/>
          </p:cNvSpPr>
          <p:nvPr>
            <p:ph type="body" idx="4294967295"/>
          </p:nvPr>
        </p:nvSpPr>
        <p:spPr>
          <a:xfrm>
            <a:off x="2822400" y="586375"/>
            <a:ext cx="6321600" cy="445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900" b="1">
                <a:latin typeface="Oswald"/>
                <a:ea typeface="Oswald"/>
                <a:cs typeface="Oswald"/>
                <a:sym typeface="Oswald"/>
              </a:rPr>
              <a:t>CJAMM, “Clover”</a:t>
            </a:r>
            <a:endParaRPr sz="1900" b="1">
              <a:latin typeface="Oswald"/>
              <a:ea typeface="Oswald"/>
              <a:cs typeface="Oswald"/>
              <a:sym typeface="Oswald"/>
            </a:endParaRPr>
          </a:p>
          <a:p>
            <a:pPr marL="457200" lvl="0" indent="-368300" algn="l" rtl="0">
              <a:spcBef>
                <a:spcPts val="1600"/>
              </a:spcBef>
              <a:spcAft>
                <a:spcPts val="0"/>
              </a:spcAft>
              <a:buSzPts val="2200"/>
              <a:buFont typeface="Oswald"/>
              <a:buChar char="★"/>
            </a:pPr>
            <a:r>
              <a:rPr lang="en" sz="1300" b="1">
                <a:latin typeface="Oswald"/>
                <a:ea typeface="Oswald"/>
                <a:cs typeface="Oswald"/>
                <a:sym typeface="Oswald"/>
              </a:rPr>
              <a:t>Streetwear has been a huge trend, and many retailers have honed in on this idea of utility inspired, dark, bright, and edgy streetwear style. We want to bring in a whole line dedicated to light, soft, and girly streetwear that is size inclusive.  </a:t>
            </a:r>
            <a:endParaRPr sz="1300" b="1">
              <a:latin typeface="Oswald"/>
              <a:ea typeface="Oswald"/>
              <a:cs typeface="Oswald"/>
              <a:sym typeface="Oswald"/>
            </a:endParaRPr>
          </a:p>
          <a:p>
            <a:pPr marL="457200" lvl="0" indent="-311150" algn="l" rtl="0">
              <a:spcBef>
                <a:spcPts val="0"/>
              </a:spcBef>
              <a:spcAft>
                <a:spcPts val="0"/>
              </a:spcAft>
              <a:buSzPts val="1300"/>
              <a:buFont typeface="Oswald"/>
              <a:buChar char="★"/>
            </a:pPr>
            <a:r>
              <a:rPr lang="en" sz="1300" b="1">
                <a:latin typeface="Oswald"/>
                <a:ea typeface="Oswald"/>
                <a:cs typeface="Oswald"/>
                <a:sym typeface="Oswald"/>
              </a:rPr>
              <a:t>Women's apparel, sizes XS--5XL</a:t>
            </a:r>
            <a:endParaRPr sz="1300" b="1">
              <a:latin typeface="Oswald"/>
              <a:ea typeface="Oswald"/>
              <a:cs typeface="Oswald"/>
              <a:sym typeface="Oswald"/>
            </a:endParaRPr>
          </a:p>
          <a:p>
            <a:pPr marL="457200" lvl="0" indent="-311150" algn="l" rtl="0">
              <a:spcBef>
                <a:spcPts val="0"/>
              </a:spcBef>
              <a:spcAft>
                <a:spcPts val="0"/>
              </a:spcAft>
              <a:buSzPts val="1300"/>
              <a:buFont typeface="Oswald"/>
              <a:buChar char="★"/>
            </a:pPr>
            <a:r>
              <a:rPr lang="en" sz="1300" b="1">
                <a:latin typeface="Oswald"/>
                <a:ea typeface="Oswald"/>
                <a:cs typeface="Oswald"/>
                <a:sym typeface="Oswald"/>
              </a:rPr>
              <a:t>S/S 21, March 3rd</a:t>
            </a:r>
            <a:endParaRPr sz="1300" b="1">
              <a:latin typeface="Oswald"/>
              <a:ea typeface="Oswald"/>
              <a:cs typeface="Oswald"/>
              <a:sym typeface="Oswald"/>
            </a:endParaRPr>
          </a:p>
          <a:p>
            <a:pPr marL="457200" lvl="0" indent="-311150" algn="l" rtl="0">
              <a:spcBef>
                <a:spcPts val="0"/>
              </a:spcBef>
              <a:spcAft>
                <a:spcPts val="0"/>
              </a:spcAft>
              <a:buSzPts val="1300"/>
              <a:buFont typeface="Oswald"/>
              <a:buChar char="★"/>
            </a:pPr>
            <a:r>
              <a:rPr lang="en" sz="1300" b="1">
                <a:latin typeface="Oswald"/>
                <a:ea typeface="Oswald"/>
                <a:cs typeface="Oswald"/>
                <a:sym typeface="Oswald"/>
              </a:rPr>
              <a:t>Moderate Price Point Category: $30-$80</a:t>
            </a:r>
            <a:endParaRPr sz="1300" b="1">
              <a:latin typeface="Oswald"/>
              <a:ea typeface="Oswald"/>
              <a:cs typeface="Oswald"/>
              <a:sym typeface="Oswald"/>
            </a:endParaRPr>
          </a:p>
          <a:p>
            <a:pPr marL="457200" lvl="0" indent="-311150" algn="l" rtl="0">
              <a:spcBef>
                <a:spcPts val="0"/>
              </a:spcBef>
              <a:spcAft>
                <a:spcPts val="0"/>
              </a:spcAft>
              <a:buSzPts val="1300"/>
              <a:buFont typeface="Oswald"/>
              <a:buChar char="★"/>
            </a:pPr>
            <a:r>
              <a:rPr lang="en" sz="1300" b="1">
                <a:latin typeface="Oswald"/>
                <a:ea typeface="Oswald"/>
                <a:cs typeface="Oswald"/>
                <a:sym typeface="Oswald"/>
              </a:rPr>
              <a:t>Casual Lifestyle Apparel </a:t>
            </a:r>
            <a:endParaRPr sz="1300" b="1">
              <a:latin typeface="Oswald"/>
              <a:ea typeface="Oswald"/>
              <a:cs typeface="Oswald"/>
              <a:sym typeface="Oswald"/>
            </a:endParaRPr>
          </a:p>
          <a:p>
            <a:pPr marL="457200" lvl="0" indent="-311150" algn="l" rtl="0">
              <a:spcBef>
                <a:spcPts val="0"/>
              </a:spcBef>
              <a:spcAft>
                <a:spcPts val="0"/>
              </a:spcAft>
              <a:buSzPts val="1300"/>
              <a:buFont typeface="Oswald"/>
              <a:buChar char="★"/>
            </a:pPr>
            <a:r>
              <a:rPr lang="en" sz="1300" b="1">
                <a:latin typeface="Oswald"/>
                <a:ea typeface="Oswald"/>
                <a:cs typeface="Oswald"/>
                <a:sym typeface="Oswald"/>
              </a:rPr>
              <a:t>Modified Cycle Time, 12-16 Weeks</a:t>
            </a:r>
            <a:endParaRPr sz="1300" b="1">
              <a:latin typeface="Oswald"/>
              <a:ea typeface="Oswald"/>
              <a:cs typeface="Oswald"/>
              <a:sym typeface="Oswald"/>
            </a:endParaRPr>
          </a:p>
          <a:p>
            <a:pPr marL="0" lvl="0" indent="0" algn="l" rtl="0">
              <a:spcBef>
                <a:spcPts val="0"/>
              </a:spcBef>
              <a:spcAft>
                <a:spcPts val="0"/>
              </a:spcAft>
              <a:buNone/>
            </a:pPr>
            <a:endParaRPr sz="1300">
              <a:latin typeface="Oswald"/>
              <a:ea typeface="Oswald"/>
              <a:cs typeface="Oswald"/>
              <a:sym typeface="Oswald"/>
            </a:endParaRPr>
          </a:p>
          <a:p>
            <a:pPr marL="457200" lvl="0" indent="-330200" algn="l" rtl="0">
              <a:spcBef>
                <a:spcPts val="0"/>
              </a:spcBef>
              <a:spcAft>
                <a:spcPts val="0"/>
              </a:spcAft>
              <a:buSzPts val="1600"/>
              <a:buFont typeface="Oswald"/>
              <a:buChar char="★"/>
            </a:pPr>
            <a:r>
              <a:rPr lang="en" sz="1600" b="1">
                <a:latin typeface="Oswald"/>
                <a:ea typeface="Oswald"/>
                <a:cs typeface="Oswald"/>
                <a:sym typeface="Oswald"/>
              </a:rPr>
              <a:t>Target Market </a:t>
            </a:r>
            <a:endParaRPr sz="1600" b="1">
              <a:latin typeface="Oswald"/>
              <a:ea typeface="Oswald"/>
              <a:cs typeface="Oswald"/>
              <a:sym typeface="Oswald"/>
            </a:endParaRPr>
          </a:p>
          <a:p>
            <a:pPr marL="914400" lvl="1" indent="-355600" algn="l" rtl="0">
              <a:spcBef>
                <a:spcPts val="0"/>
              </a:spcBef>
              <a:spcAft>
                <a:spcPts val="0"/>
              </a:spcAft>
              <a:buSzPts val="2000"/>
              <a:buFont typeface="Oswald"/>
              <a:buChar char="○"/>
            </a:pPr>
            <a:r>
              <a:rPr lang="en" sz="1300" b="1">
                <a:latin typeface="Oswald"/>
                <a:ea typeface="Oswald"/>
                <a:cs typeface="Oswald"/>
                <a:sym typeface="Oswald"/>
              </a:rPr>
              <a:t>Women, 18-30 yrs, trendy, fast-paced lifestyle, </a:t>
            </a:r>
            <a:endParaRPr sz="1300" b="1">
              <a:latin typeface="Oswald"/>
              <a:ea typeface="Oswald"/>
              <a:cs typeface="Oswald"/>
              <a:sym typeface="Oswald"/>
            </a:endParaRPr>
          </a:p>
          <a:p>
            <a:pPr marL="914400" lvl="0" indent="0" algn="l" rtl="0">
              <a:spcBef>
                <a:spcPts val="0"/>
              </a:spcBef>
              <a:spcAft>
                <a:spcPts val="0"/>
              </a:spcAft>
              <a:buNone/>
            </a:pPr>
            <a:r>
              <a:rPr lang="en" sz="1300" b="1">
                <a:latin typeface="Oswald"/>
                <a:ea typeface="Oswald"/>
                <a:cs typeface="Oswald"/>
                <a:sym typeface="Oswald"/>
              </a:rPr>
              <a:t>urban areas, upbeat, young adults with disposable income. Gen Z</a:t>
            </a:r>
            <a:endParaRPr sz="2000" b="1">
              <a:latin typeface="Oswald"/>
              <a:ea typeface="Oswald"/>
              <a:cs typeface="Oswald"/>
              <a:sym typeface="Oswald"/>
            </a:endParaRPr>
          </a:p>
          <a:p>
            <a:pPr marL="0" lvl="0" indent="0" algn="l" rtl="0">
              <a:spcBef>
                <a:spcPts val="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80" name="Google Shape;80;p14"/>
          <p:cNvPicPr preferRelativeResize="0"/>
          <p:nvPr/>
        </p:nvPicPr>
        <p:blipFill>
          <a:blip r:embed="rId3">
            <a:alphaModFix/>
          </a:blip>
          <a:stretch>
            <a:fillRect/>
          </a:stretch>
        </p:blipFill>
        <p:spPr>
          <a:xfrm>
            <a:off x="422463" y="1646950"/>
            <a:ext cx="2105325" cy="2833450"/>
          </a:xfrm>
          <a:prstGeom prst="rect">
            <a:avLst/>
          </a:prstGeom>
          <a:noFill/>
          <a:ln>
            <a:noFill/>
          </a:ln>
        </p:spPr>
      </p:pic>
      <p:pic>
        <p:nvPicPr>
          <p:cNvPr id="81" name="Google Shape;81;p14"/>
          <p:cNvPicPr preferRelativeResize="0"/>
          <p:nvPr/>
        </p:nvPicPr>
        <p:blipFill>
          <a:blip r:embed="rId4">
            <a:alphaModFix/>
          </a:blip>
          <a:stretch>
            <a:fillRect/>
          </a:stretch>
        </p:blipFill>
        <p:spPr>
          <a:xfrm>
            <a:off x="7799275" y="1977422"/>
            <a:ext cx="993625" cy="1490451"/>
          </a:xfrm>
          <a:prstGeom prst="rect">
            <a:avLst/>
          </a:prstGeom>
          <a:noFill/>
          <a:ln>
            <a:noFill/>
          </a:ln>
        </p:spPr>
      </p:pic>
      <p:pic>
        <p:nvPicPr>
          <p:cNvPr id="82" name="Google Shape;82;p14"/>
          <p:cNvPicPr preferRelativeResize="0"/>
          <p:nvPr/>
        </p:nvPicPr>
        <p:blipFill>
          <a:blip r:embed="rId5">
            <a:alphaModFix/>
          </a:blip>
          <a:stretch>
            <a:fillRect/>
          </a:stretch>
        </p:blipFill>
        <p:spPr>
          <a:xfrm>
            <a:off x="6121200" y="1994213"/>
            <a:ext cx="1200325" cy="1640825"/>
          </a:xfrm>
          <a:prstGeom prst="rect">
            <a:avLst/>
          </a:prstGeom>
          <a:noFill/>
          <a:ln>
            <a:noFill/>
          </a:ln>
        </p:spPr>
      </p:pic>
      <p:pic>
        <p:nvPicPr>
          <p:cNvPr id="83" name="Google Shape;83;p14"/>
          <p:cNvPicPr preferRelativeResize="0"/>
          <p:nvPr/>
        </p:nvPicPr>
        <p:blipFill>
          <a:blip r:embed="rId6">
            <a:alphaModFix/>
          </a:blip>
          <a:stretch>
            <a:fillRect/>
          </a:stretch>
        </p:blipFill>
        <p:spPr>
          <a:xfrm>
            <a:off x="6994550" y="2695325"/>
            <a:ext cx="1107875" cy="1193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5"/>
          <p:cNvSpPr txBox="1">
            <a:spLocks noGrp="1"/>
          </p:cNvSpPr>
          <p:nvPr>
            <p:ph type="title" idx="4294967295"/>
          </p:nvPr>
        </p:nvSpPr>
        <p:spPr>
          <a:xfrm>
            <a:off x="4093075" y="689300"/>
            <a:ext cx="30789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b="0">
                <a:solidFill>
                  <a:srgbClr val="E7CCF8"/>
                </a:solidFill>
                <a:highlight>
                  <a:srgbClr val="000000"/>
                </a:highlight>
                <a:latin typeface="Impact"/>
                <a:ea typeface="Impact"/>
                <a:cs typeface="Impact"/>
                <a:sym typeface="Impact"/>
              </a:rPr>
              <a:t>  BRAND PROFILE</a:t>
            </a:r>
            <a:r>
              <a:rPr lang="en" sz="3300" b="0">
                <a:solidFill>
                  <a:srgbClr val="000000"/>
                </a:solidFill>
                <a:highlight>
                  <a:srgbClr val="000000"/>
                </a:highlight>
                <a:latin typeface="Impact"/>
                <a:ea typeface="Impact"/>
                <a:cs typeface="Impact"/>
                <a:sym typeface="Impact"/>
              </a:rPr>
              <a:t>l</a:t>
            </a:r>
            <a:r>
              <a:rPr lang="en" sz="3300" b="0">
                <a:solidFill>
                  <a:srgbClr val="E7CCF8"/>
                </a:solidFill>
                <a:highlight>
                  <a:srgbClr val="000000"/>
                </a:highlight>
                <a:latin typeface="Impact"/>
                <a:ea typeface="Impact"/>
                <a:cs typeface="Impact"/>
                <a:sym typeface="Impact"/>
              </a:rPr>
              <a:t> </a:t>
            </a:r>
            <a:r>
              <a:rPr lang="en" sz="3300" b="0">
                <a:solidFill>
                  <a:srgbClr val="E7CCF8"/>
                </a:solidFill>
                <a:latin typeface="Impact"/>
                <a:ea typeface="Impact"/>
                <a:cs typeface="Impact"/>
                <a:sym typeface="Impact"/>
              </a:rPr>
              <a:t>  </a:t>
            </a:r>
            <a:endParaRPr sz="3300" b="0">
              <a:solidFill>
                <a:srgbClr val="E7CCF8"/>
              </a:solidFill>
              <a:latin typeface="Impact"/>
              <a:ea typeface="Impact"/>
              <a:cs typeface="Impact"/>
              <a:sym typeface="Impact"/>
            </a:endParaRPr>
          </a:p>
        </p:txBody>
      </p:sp>
      <p:sp>
        <p:nvSpPr>
          <p:cNvPr id="89" name="Google Shape;89;p15"/>
          <p:cNvSpPr txBox="1">
            <a:spLocks noGrp="1"/>
          </p:cNvSpPr>
          <p:nvPr>
            <p:ph type="body" idx="4294967295"/>
          </p:nvPr>
        </p:nvSpPr>
        <p:spPr>
          <a:xfrm>
            <a:off x="3206925" y="1595775"/>
            <a:ext cx="5134500" cy="3370200"/>
          </a:xfrm>
          <a:prstGeom prst="rect">
            <a:avLst/>
          </a:prstGeom>
          <a:noFill/>
        </p:spPr>
        <p:txBody>
          <a:bodyPr spcFirstLastPara="1" wrap="square" lIns="91425" tIns="91425" rIns="91425" bIns="91425" anchor="t" anchorCtr="0">
            <a:noAutofit/>
          </a:bodyPr>
          <a:lstStyle/>
          <a:p>
            <a:pPr marL="457200" lvl="0" indent="-311150" algn="l" rtl="0">
              <a:spcBef>
                <a:spcPts val="0"/>
              </a:spcBef>
              <a:spcAft>
                <a:spcPts val="0"/>
              </a:spcAft>
              <a:buClr>
                <a:srgbClr val="000000"/>
              </a:buClr>
              <a:buSzPts val="1300"/>
              <a:buFont typeface="Oswald"/>
              <a:buChar char="★"/>
            </a:pPr>
            <a:r>
              <a:rPr lang="en" sz="1300" b="1">
                <a:solidFill>
                  <a:srgbClr val="000000"/>
                </a:solidFill>
                <a:latin typeface="Oswald"/>
                <a:ea typeface="Oswald"/>
                <a:cs typeface="Oswald"/>
                <a:sym typeface="Oswald"/>
              </a:rPr>
              <a:t>Trendy, on-the-go, active, independent, working women. Her inspirations include Ivy Park, Adidas, and Urban Outfitters, and style icons like Kim K and Beyonce. Her style is motivated by the LA streets and New York City life. She loves lighter and brighter colors, and making a fashion statement everyday. </a:t>
            </a:r>
            <a:endParaRPr sz="1300" b="1">
              <a:solidFill>
                <a:srgbClr val="000000"/>
              </a:solidFill>
              <a:latin typeface="Oswald"/>
              <a:ea typeface="Oswald"/>
              <a:cs typeface="Oswald"/>
              <a:sym typeface="Oswald"/>
            </a:endParaRPr>
          </a:p>
          <a:p>
            <a:pPr marL="457200" lvl="0" indent="-311150" algn="l" rtl="0">
              <a:spcBef>
                <a:spcPts val="0"/>
              </a:spcBef>
              <a:spcAft>
                <a:spcPts val="0"/>
              </a:spcAft>
              <a:buClr>
                <a:srgbClr val="000000"/>
              </a:buClr>
              <a:buSzPts val="1300"/>
              <a:buFont typeface="Oswald"/>
              <a:buChar char="★"/>
            </a:pPr>
            <a:r>
              <a:rPr lang="en" sz="1300" b="1">
                <a:solidFill>
                  <a:srgbClr val="000000"/>
                </a:solidFill>
                <a:latin typeface="Oswald"/>
                <a:ea typeface="Oswald"/>
                <a:cs typeface="Oswald"/>
                <a:sym typeface="Oswald"/>
              </a:rPr>
              <a:t>Our benchmark brand is Pacsun, while our aspirational brand is Obey.</a:t>
            </a:r>
            <a:endParaRPr sz="1300" b="1">
              <a:solidFill>
                <a:srgbClr val="000000"/>
              </a:solidFill>
              <a:latin typeface="Oswald"/>
              <a:ea typeface="Oswald"/>
              <a:cs typeface="Oswald"/>
              <a:sym typeface="Oswald"/>
            </a:endParaRPr>
          </a:p>
          <a:p>
            <a:pPr marL="457200" lvl="0" indent="-311150" algn="l" rtl="0">
              <a:spcBef>
                <a:spcPts val="0"/>
              </a:spcBef>
              <a:spcAft>
                <a:spcPts val="0"/>
              </a:spcAft>
              <a:buClr>
                <a:srgbClr val="000000"/>
              </a:buClr>
              <a:buSzPts val="1300"/>
              <a:buFont typeface="Oswald"/>
              <a:buChar char="★"/>
            </a:pPr>
            <a:r>
              <a:rPr lang="en" sz="1300" b="1">
                <a:solidFill>
                  <a:srgbClr val="000000"/>
                </a:solidFill>
                <a:latin typeface="Oswald"/>
                <a:ea typeface="Oswald"/>
                <a:cs typeface="Oswald"/>
                <a:sym typeface="Oswald"/>
              </a:rPr>
              <a:t>Product Development Process</a:t>
            </a:r>
            <a:endParaRPr sz="1300" b="1">
              <a:solidFill>
                <a:srgbClr val="000000"/>
              </a:solidFill>
              <a:latin typeface="Oswald"/>
              <a:ea typeface="Oswald"/>
              <a:cs typeface="Oswald"/>
              <a:sym typeface="Oswald"/>
            </a:endParaRPr>
          </a:p>
          <a:p>
            <a:pPr marL="914400" lvl="1" indent="-311150" algn="l" rtl="0">
              <a:spcBef>
                <a:spcPts val="0"/>
              </a:spcBef>
              <a:spcAft>
                <a:spcPts val="0"/>
              </a:spcAft>
              <a:buClr>
                <a:srgbClr val="000000"/>
              </a:buClr>
              <a:buSzPts val="1300"/>
              <a:buFont typeface="Oswald"/>
              <a:buChar char="○"/>
            </a:pPr>
            <a:r>
              <a:rPr lang="en" sz="1300" b="1">
                <a:solidFill>
                  <a:srgbClr val="000000"/>
                </a:solidFill>
                <a:latin typeface="Oswald"/>
                <a:ea typeface="Oswald"/>
                <a:cs typeface="Oswald"/>
                <a:sym typeface="Oswald"/>
              </a:rPr>
              <a:t>Ideas and Research </a:t>
            </a:r>
            <a:endParaRPr sz="1300" b="1">
              <a:solidFill>
                <a:srgbClr val="000000"/>
              </a:solidFill>
              <a:latin typeface="Oswald"/>
              <a:ea typeface="Oswald"/>
              <a:cs typeface="Oswald"/>
              <a:sym typeface="Oswald"/>
            </a:endParaRPr>
          </a:p>
          <a:p>
            <a:pPr marL="914400" lvl="1" indent="-311150" algn="l" rtl="0">
              <a:spcBef>
                <a:spcPts val="0"/>
              </a:spcBef>
              <a:spcAft>
                <a:spcPts val="0"/>
              </a:spcAft>
              <a:buClr>
                <a:srgbClr val="000000"/>
              </a:buClr>
              <a:buSzPts val="1300"/>
              <a:buFont typeface="Oswald"/>
              <a:buChar char="○"/>
            </a:pPr>
            <a:r>
              <a:rPr lang="en" sz="1300" b="1">
                <a:solidFill>
                  <a:srgbClr val="000000"/>
                </a:solidFill>
                <a:latin typeface="Oswald"/>
                <a:ea typeface="Oswald"/>
                <a:cs typeface="Oswald"/>
                <a:sym typeface="Oswald"/>
              </a:rPr>
              <a:t>Line Conceptualization - 3 weeks</a:t>
            </a:r>
            <a:endParaRPr sz="1300" b="1">
              <a:solidFill>
                <a:srgbClr val="000000"/>
              </a:solidFill>
              <a:latin typeface="Oswald"/>
              <a:ea typeface="Oswald"/>
              <a:cs typeface="Oswald"/>
              <a:sym typeface="Oswald"/>
            </a:endParaRPr>
          </a:p>
          <a:p>
            <a:pPr marL="914400" lvl="1" indent="-311150" algn="l" rtl="0">
              <a:spcBef>
                <a:spcPts val="0"/>
              </a:spcBef>
              <a:spcAft>
                <a:spcPts val="0"/>
              </a:spcAft>
              <a:buClr>
                <a:srgbClr val="000000"/>
              </a:buClr>
              <a:buSzPts val="1300"/>
              <a:buFont typeface="Oswald"/>
              <a:buChar char="○"/>
            </a:pPr>
            <a:r>
              <a:rPr lang="en" sz="1300" b="1">
                <a:solidFill>
                  <a:srgbClr val="000000"/>
                </a:solidFill>
                <a:latin typeface="Oswald"/>
                <a:ea typeface="Oswald"/>
                <a:cs typeface="Oswald"/>
                <a:sym typeface="Oswald"/>
              </a:rPr>
              <a:t>Pre-Production - 3 weeks</a:t>
            </a:r>
            <a:endParaRPr sz="1300" b="1">
              <a:solidFill>
                <a:srgbClr val="000000"/>
              </a:solidFill>
              <a:latin typeface="Oswald"/>
              <a:ea typeface="Oswald"/>
              <a:cs typeface="Oswald"/>
              <a:sym typeface="Oswald"/>
            </a:endParaRPr>
          </a:p>
          <a:p>
            <a:pPr marL="914400" lvl="1" indent="-311150" algn="l" rtl="0">
              <a:spcBef>
                <a:spcPts val="0"/>
              </a:spcBef>
              <a:spcAft>
                <a:spcPts val="0"/>
              </a:spcAft>
              <a:buClr>
                <a:srgbClr val="000000"/>
              </a:buClr>
              <a:buSzPts val="1300"/>
              <a:buFont typeface="Oswald"/>
              <a:buChar char="○"/>
            </a:pPr>
            <a:r>
              <a:rPr lang="en" sz="1300" b="1">
                <a:solidFill>
                  <a:srgbClr val="000000"/>
                </a:solidFill>
                <a:latin typeface="Oswald"/>
                <a:ea typeface="Oswald"/>
                <a:cs typeface="Oswald"/>
                <a:sym typeface="Oswald"/>
              </a:rPr>
              <a:t>Sourcing - 2 weeks</a:t>
            </a:r>
            <a:endParaRPr sz="1300" b="1">
              <a:solidFill>
                <a:srgbClr val="000000"/>
              </a:solidFill>
              <a:latin typeface="Oswald"/>
              <a:ea typeface="Oswald"/>
              <a:cs typeface="Oswald"/>
              <a:sym typeface="Oswald"/>
            </a:endParaRPr>
          </a:p>
          <a:p>
            <a:pPr marL="914400" lvl="1" indent="-311150" algn="l" rtl="0">
              <a:spcBef>
                <a:spcPts val="0"/>
              </a:spcBef>
              <a:spcAft>
                <a:spcPts val="0"/>
              </a:spcAft>
              <a:buClr>
                <a:srgbClr val="000000"/>
              </a:buClr>
              <a:buSzPts val="1300"/>
              <a:buFont typeface="Oswald"/>
              <a:buChar char="○"/>
            </a:pPr>
            <a:r>
              <a:rPr lang="en" sz="1300" b="1">
                <a:solidFill>
                  <a:srgbClr val="000000"/>
                </a:solidFill>
                <a:latin typeface="Oswald"/>
                <a:ea typeface="Oswald"/>
                <a:cs typeface="Oswald"/>
                <a:sym typeface="Oswald"/>
              </a:rPr>
              <a:t>Production - 4 weeks </a:t>
            </a:r>
            <a:endParaRPr sz="1300" b="1">
              <a:solidFill>
                <a:srgbClr val="000000"/>
              </a:solidFill>
              <a:latin typeface="Oswald"/>
              <a:ea typeface="Oswald"/>
              <a:cs typeface="Oswald"/>
              <a:sym typeface="Oswald"/>
            </a:endParaRPr>
          </a:p>
          <a:p>
            <a:pPr marL="914400" lvl="1" indent="-311150" algn="l" rtl="0">
              <a:spcBef>
                <a:spcPts val="0"/>
              </a:spcBef>
              <a:spcAft>
                <a:spcPts val="0"/>
              </a:spcAft>
              <a:buClr>
                <a:srgbClr val="000000"/>
              </a:buClr>
              <a:buSzPts val="1300"/>
              <a:buFont typeface="Oswald"/>
              <a:buChar char="○"/>
            </a:pPr>
            <a:r>
              <a:rPr lang="en" sz="1300" b="1">
                <a:solidFill>
                  <a:srgbClr val="000000"/>
                </a:solidFill>
                <a:latin typeface="Oswald"/>
                <a:ea typeface="Oswald"/>
                <a:cs typeface="Oswald"/>
                <a:sym typeface="Oswald"/>
              </a:rPr>
              <a:t>Distribution - 2 weeks</a:t>
            </a:r>
            <a:endParaRPr sz="1300" b="1">
              <a:solidFill>
                <a:srgbClr val="000000"/>
              </a:solidFill>
              <a:latin typeface="Oswald"/>
              <a:ea typeface="Oswald"/>
              <a:cs typeface="Oswald"/>
              <a:sym typeface="Oswald"/>
            </a:endParaRPr>
          </a:p>
          <a:p>
            <a:pPr marL="0" lvl="0" indent="0" algn="l" rtl="0">
              <a:spcBef>
                <a:spcPts val="0"/>
              </a:spcBef>
              <a:spcAft>
                <a:spcPts val="0"/>
              </a:spcAft>
              <a:buNone/>
            </a:pPr>
            <a:endParaRPr sz="1300">
              <a:latin typeface="Oswald"/>
              <a:ea typeface="Oswald"/>
              <a:cs typeface="Oswald"/>
              <a:sym typeface="Oswald"/>
            </a:endParaRPr>
          </a:p>
          <a:p>
            <a:pPr marL="0" lvl="0" indent="0" algn="l" rtl="0">
              <a:spcBef>
                <a:spcPts val="0"/>
              </a:spcBef>
              <a:spcAft>
                <a:spcPts val="0"/>
              </a:spcAft>
              <a:buClr>
                <a:schemeClr val="dk2"/>
              </a:buClr>
              <a:buSzPts val="1100"/>
              <a:buFont typeface="Arial"/>
              <a:buNone/>
            </a:pPr>
            <a:endParaRPr sz="1300">
              <a:latin typeface="Oswald"/>
              <a:ea typeface="Oswald"/>
              <a:cs typeface="Oswald"/>
              <a:sym typeface="Oswald"/>
            </a:endParaRPr>
          </a:p>
        </p:txBody>
      </p:sp>
      <p:pic>
        <p:nvPicPr>
          <p:cNvPr id="90" name="Google Shape;90;p15"/>
          <p:cNvPicPr preferRelativeResize="0"/>
          <p:nvPr/>
        </p:nvPicPr>
        <p:blipFill>
          <a:blip r:embed="rId4">
            <a:alphaModFix/>
          </a:blip>
          <a:stretch>
            <a:fillRect/>
          </a:stretch>
        </p:blipFill>
        <p:spPr>
          <a:xfrm>
            <a:off x="1516074" y="3007575"/>
            <a:ext cx="1071975" cy="1879300"/>
          </a:xfrm>
          <a:prstGeom prst="rect">
            <a:avLst/>
          </a:prstGeom>
          <a:noFill/>
          <a:ln>
            <a:noFill/>
          </a:ln>
        </p:spPr>
      </p:pic>
      <p:pic>
        <p:nvPicPr>
          <p:cNvPr id="91" name="Google Shape;91;p15"/>
          <p:cNvPicPr preferRelativeResize="0"/>
          <p:nvPr/>
        </p:nvPicPr>
        <p:blipFill>
          <a:blip r:embed="rId5">
            <a:alphaModFix/>
          </a:blip>
          <a:stretch>
            <a:fillRect/>
          </a:stretch>
        </p:blipFill>
        <p:spPr>
          <a:xfrm>
            <a:off x="-111767" y="3605525"/>
            <a:ext cx="1932367" cy="1537974"/>
          </a:xfrm>
          <a:prstGeom prst="rect">
            <a:avLst/>
          </a:prstGeom>
          <a:noFill/>
          <a:ln>
            <a:noFill/>
          </a:ln>
        </p:spPr>
      </p:pic>
      <p:pic>
        <p:nvPicPr>
          <p:cNvPr id="92" name="Google Shape;92;p15"/>
          <p:cNvPicPr preferRelativeResize="0"/>
          <p:nvPr/>
        </p:nvPicPr>
        <p:blipFill>
          <a:blip r:embed="rId6">
            <a:alphaModFix/>
          </a:blip>
          <a:stretch>
            <a:fillRect/>
          </a:stretch>
        </p:blipFill>
        <p:spPr>
          <a:xfrm>
            <a:off x="823353" y="1595778"/>
            <a:ext cx="1586749" cy="1586749"/>
          </a:xfrm>
          <a:prstGeom prst="rect">
            <a:avLst/>
          </a:prstGeom>
          <a:noFill/>
          <a:ln>
            <a:noFill/>
          </a:ln>
        </p:spPr>
      </p:pic>
      <p:pic>
        <p:nvPicPr>
          <p:cNvPr id="93" name="Google Shape;93;p15"/>
          <p:cNvPicPr preferRelativeResize="0"/>
          <p:nvPr/>
        </p:nvPicPr>
        <p:blipFill>
          <a:blip r:embed="rId7">
            <a:alphaModFix/>
          </a:blip>
          <a:stretch>
            <a:fillRect/>
          </a:stretch>
        </p:blipFill>
        <p:spPr>
          <a:xfrm>
            <a:off x="170850" y="512975"/>
            <a:ext cx="1264975" cy="1751499"/>
          </a:xfrm>
          <a:prstGeom prst="rect">
            <a:avLst/>
          </a:prstGeom>
          <a:noFill/>
          <a:ln>
            <a:noFill/>
          </a:ln>
        </p:spPr>
      </p:pic>
      <p:pic>
        <p:nvPicPr>
          <p:cNvPr id="94" name="Google Shape;94;p15"/>
          <p:cNvPicPr preferRelativeResize="0"/>
          <p:nvPr/>
        </p:nvPicPr>
        <p:blipFill>
          <a:blip r:embed="rId8">
            <a:alphaModFix/>
          </a:blip>
          <a:stretch>
            <a:fillRect/>
          </a:stretch>
        </p:blipFill>
        <p:spPr>
          <a:xfrm>
            <a:off x="88175" y="2464488"/>
            <a:ext cx="1264974" cy="1264974"/>
          </a:xfrm>
          <a:prstGeom prst="rect">
            <a:avLst/>
          </a:prstGeom>
          <a:noFill/>
          <a:ln>
            <a:noFill/>
          </a:ln>
        </p:spPr>
      </p:pic>
      <p:pic>
        <p:nvPicPr>
          <p:cNvPr id="95" name="Google Shape;95;p15"/>
          <p:cNvPicPr preferRelativeResize="0"/>
          <p:nvPr/>
        </p:nvPicPr>
        <p:blipFill>
          <a:blip r:embed="rId9">
            <a:alphaModFix/>
          </a:blip>
          <a:stretch>
            <a:fillRect/>
          </a:stretch>
        </p:blipFill>
        <p:spPr>
          <a:xfrm>
            <a:off x="1516075" y="131250"/>
            <a:ext cx="1476150" cy="1751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9"/>
        <p:cNvGrpSpPr/>
        <p:nvPr/>
      </p:nvGrpSpPr>
      <p:grpSpPr>
        <a:xfrm>
          <a:off x="0" y="0"/>
          <a:ext cx="0" cy="0"/>
          <a:chOff x="0" y="0"/>
          <a:chExt cx="0" cy="0"/>
        </a:xfrm>
      </p:grpSpPr>
      <p:pic>
        <p:nvPicPr>
          <p:cNvPr id="100" name="Google Shape;100;p16"/>
          <p:cNvPicPr preferRelativeResize="0"/>
          <p:nvPr/>
        </p:nvPicPr>
        <p:blipFill>
          <a:blip r:embed="rId4">
            <a:alphaModFix/>
          </a:blip>
          <a:stretch>
            <a:fillRect/>
          </a:stretch>
        </p:blipFill>
        <p:spPr>
          <a:xfrm>
            <a:off x="8105775" y="2395688"/>
            <a:ext cx="1038225" cy="1552575"/>
          </a:xfrm>
          <a:prstGeom prst="rect">
            <a:avLst/>
          </a:prstGeom>
          <a:noFill/>
          <a:ln>
            <a:noFill/>
          </a:ln>
        </p:spPr>
      </p:pic>
      <p:pic>
        <p:nvPicPr>
          <p:cNvPr id="101" name="Google Shape;101;p16"/>
          <p:cNvPicPr preferRelativeResize="0"/>
          <p:nvPr/>
        </p:nvPicPr>
        <p:blipFill>
          <a:blip r:embed="rId5">
            <a:alphaModFix/>
          </a:blip>
          <a:stretch>
            <a:fillRect/>
          </a:stretch>
        </p:blipFill>
        <p:spPr>
          <a:xfrm>
            <a:off x="4722538" y="532505"/>
            <a:ext cx="2161925" cy="1824124"/>
          </a:xfrm>
          <a:prstGeom prst="rect">
            <a:avLst/>
          </a:prstGeom>
          <a:noFill/>
          <a:ln>
            <a:noFill/>
          </a:ln>
        </p:spPr>
      </p:pic>
      <p:pic>
        <p:nvPicPr>
          <p:cNvPr id="102" name="Google Shape;102;p16"/>
          <p:cNvPicPr preferRelativeResize="0"/>
          <p:nvPr/>
        </p:nvPicPr>
        <p:blipFill rotWithShape="1">
          <a:blip r:embed="rId6">
            <a:alphaModFix/>
          </a:blip>
          <a:srcRect l="4400" r="-4400"/>
          <a:stretch/>
        </p:blipFill>
        <p:spPr>
          <a:xfrm>
            <a:off x="6749302" y="1791104"/>
            <a:ext cx="1524000" cy="2269073"/>
          </a:xfrm>
          <a:prstGeom prst="rect">
            <a:avLst/>
          </a:prstGeom>
          <a:noFill/>
          <a:ln>
            <a:noFill/>
          </a:ln>
        </p:spPr>
      </p:pic>
      <p:pic>
        <p:nvPicPr>
          <p:cNvPr id="103" name="Google Shape;103;p16"/>
          <p:cNvPicPr preferRelativeResize="0"/>
          <p:nvPr/>
        </p:nvPicPr>
        <p:blipFill>
          <a:blip r:embed="rId7">
            <a:alphaModFix/>
          </a:blip>
          <a:stretch>
            <a:fillRect/>
          </a:stretch>
        </p:blipFill>
        <p:spPr>
          <a:xfrm>
            <a:off x="5040438" y="2150513"/>
            <a:ext cx="1844000" cy="2042920"/>
          </a:xfrm>
          <a:prstGeom prst="rect">
            <a:avLst/>
          </a:prstGeom>
          <a:noFill/>
          <a:ln>
            <a:noFill/>
          </a:ln>
        </p:spPr>
      </p:pic>
      <p:pic>
        <p:nvPicPr>
          <p:cNvPr id="104" name="Google Shape;104;p16"/>
          <p:cNvPicPr preferRelativeResize="0"/>
          <p:nvPr/>
        </p:nvPicPr>
        <p:blipFill rotWithShape="1">
          <a:blip r:embed="rId7">
            <a:alphaModFix/>
          </a:blip>
          <a:srcRect l="-120740" t="-65670" r="120739" b="65670"/>
          <a:stretch/>
        </p:blipFill>
        <p:spPr>
          <a:xfrm>
            <a:off x="2293488" y="731325"/>
            <a:ext cx="2095450" cy="2321515"/>
          </a:xfrm>
          <a:prstGeom prst="rect">
            <a:avLst/>
          </a:prstGeom>
          <a:noFill/>
          <a:ln>
            <a:noFill/>
          </a:ln>
        </p:spPr>
      </p:pic>
      <p:pic>
        <p:nvPicPr>
          <p:cNvPr id="105" name="Google Shape;105;p16"/>
          <p:cNvPicPr preferRelativeResize="0"/>
          <p:nvPr/>
        </p:nvPicPr>
        <p:blipFill>
          <a:blip r:embed="rId8">
            <a:alphaModFix/>
          </a:blip>
          <a:stretch>
            <a:fillRect/>
          </a:stretch>
        </p:blipFill>
        <p:spPr>
          <a:xfrm>
            <a:off x="22725" y="1785564"/>
            <a:ext cx="1314450" cy="2772854"/>
          </a:xfrm>
          <a:prstGeom prst="rect">
            <a:avLst/>
          </a:prstGeom>
          <a:noFill/>
          <a:ln>
            <a:noFill/>
          </a:ln>
        </p:spPr>
      </p:pic>
      <p:pic>
        <p:nvPicPr>
          <p:cNvPr id="106" name="Google Shape;106;p16"/>
          <p:cNvPicPr preferRelativeResize="0"/>
          <p:nvPr/>
        </p:nvPicPr>
        <p:blipFill>
          <a:blip r:embed="rId9">
            <a:alphaModFix/>
          </a:blip>
          <a:stretch>
            <a:fillRect/>
          </a:stretch>
        </p:blipFill>
        <p:spPr>
          <a:xfrm>
            <a:off x="6114925" y="-199200"/>
            <a:ext cx="1605600" cy="1652114"/>
          </a:xfrm>
          <a:prstGeom prst="rect">
            <a:avLst/>
          </a:prstGeom>
          <a:noFill/>
          <a:ln>
            <a:noFill/>
          </a:ln>
        </p:spPr>
      </p:pic>
      <p:pic>
        <p:nvPicPr>
          <p:cNvPr id="107" name="Google Shape;107;p16"/>
          <p:cNvPicPr preferRelativeResize="0"/>
          <p:nvPr/>
        </p:nvPicPr>
        <p:blipFill>
          <a:blip r:embed="rId10">
            <a:alphaModFix/>
          </a:blip>
          <a:stretch>
            <a:fillRect/>
          </a:stretch>
        </p:blipFill>
        <p:spPr>
          <a:xfrm>
            <a:off x="7619998" y="6"/>
            <a:ext cx="1524000" cy="1509046"/>
          </a:xfrm>
          <a:prstGeom prst="rect">
            <a:avLst/>
          </a:prstGeom>
          <a:noFill/>
          <a:ln>
            <a:noFill/>
          </a:ln>
        </p:spPr>
      </p:pic>
      <p:pic>
        <p:nvPicPr>
          <p:cNvPr id="108" name="Google Shape;108;p16"/>
          <p:cNvPicPr preferRelativeResize="0"/>
          <p:nvPr/>
        </p:nvPicPr>
        <p:blipFill>
          <a:blip r:embed="rId11">
            <a:alphaModFix/>
          </a:blip>
          <a:stretch>
            <a:fillRect/>
          </a:stretch>
        </p:blipFill>
        <p:spPr>
          <a:xfrm>
            <a:off x="63625" y="199213"/>
            <a:ext cx="6098343" cy="1110625"/>
          </a:xfrm>
          <a:prstGeom prst="rect">
            <a:avLst/>
          </a:prstGeom>
          <a:noFill/>
          <a:ln>
            <a:noFill/>
          </a:ln>
        </p:spPr>
      </p:pic>
      <p:pic>
        <p:nvPicPr>
          <p:cNvPr id="109" name="Google Shape;109;p16"/>
          <p:cNvPicPr preferRelativeResize="0"/>
          <p:nvPr/>
        </p:nvPicPr>
        <p:blipFill>
          <a:blip r:embed="rId12">
            <a:alphaModFix/>
          </a:blip>
          <a:stretch>
            <a:fillRect/>
          </a:stretch>
        </p:blipFill>
        <p:spPr>
          <a:xfrm>
            <a:off x="7018675" y="1336778"/>
            <a:ext cx="2161924" cy="1110623"/>
          </a:xfrm>
          <a:prstGeom prst="rect">
            <a:avLst/>
          </a:prstGeom>
          <a:noFill/>
          <a:ln>
            <a:noFill/>
          </a:ln>
        </p:spPr>
      </p:pic>
      <p:sp>
        <p:nvSpPr>
          <p:cNvPr id="110" name="Google Shape;110;p16"/>
          <p:cNvSpPr txBox="1">
            <a:spLocks noGrp="1"/>
          </p:cNvSpPr>
          <p:nvPr>
            <p:ph type="title" idx="4294967295"/>
          </p:nvPr>
        </p:nvSpPr>
        <p:spPr>
          <a:xfrm>
            <a:off x="-48000" y="11788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200">
                <a:latin typeface="Impact"/>
                <a:ea typeface="Impact"/>
                <a:cs typeface="Impact"/>
                <a:sym typeface="Impact"/>
              </a:rPr>
              <a:t>INSPIRATION AND LINE DIRECTION</a:t>
            </a:r>
            <a:r>
              <a:rPr lang="en" sz="3200">
                <a:latin typeface="Oswald"/>
                <a:ea typeface="Oswald"/>
                <a:cs typeface="Oswald"/>
                <a:sym typeface="Oswald"/>
              </a:rPr>
              <a:t> </a:t>
            </a:r>
            <a:endParaRPr sz="3200">
              <a:latin typeface="Oswald"/>
              <a:ea typeface="Oswald"/>
              <a:cs typeface="Oswald"/>
              <a:sym typeface="Oswald"/>
            </a:endParaRPr>
          </a:p>
        </p:txBody>
      </p:sp>
      <p:pic>
        <p:nvPicPr>
          <p:cNvPr id="111" name="Google Shape;111;p16"/>
          <p:cNvPicPr preferRelativeResize="0"/>
          <p:nvPr/>
        </p:nvPicPr>
        <p:blipFill>
          <a:blip r:embed="rId13">
            <a:alphaModFix/>
          </a:blip>
          <a:stretch>
            <a:fillRect/>
          </a:stretch>
        </p:blipFill>
        <p:spPr>
          <a:xfrm>
            <a:off x="3858850" y="1814260"/>
            <a:ext cx="1605600" cy="2094250"/>
          </a:xfrm>
          <a:prstGeom prst="rect">
            <a:avLst/>
          </a:prstGeom>
          <a:noFill/>
          <a:ln>
            <a:noFill/>
          </a:ln>
        </p:spPr>
      </p:pic>
      <p:pic>
        <p:nvPicPr>
          <p:cNvPr id="112" name="Google Shape;112;p16"/>
          <p:cNvPicPr preferRelativeResize="0"/>
          <p:nvPr/>
        </p:nvPicPr>
        <p:blipFill>
          <a:blip r:embed="rId14">
            <a:alphaModFix/>
          </a:blip>
          <a:stretch>
            <a:fillRect/>
          </a:stretch>
        </p:blipFill>
        <p:spPr>
          <a:xfrm>
            <a:off x="2238811" y="2013575"/>
            <a:ext cx="1843977" cy="1824125"/>
          </a:xfrm>
          <a:prstGeom prst="rect">
            <a:avLst/>
          </a:prstGeom>
          <a:noFill/>
          <a:ln>
            <a:noFill/>
          </a:ln>
        </p:spPr>
      </p:pic>
      <p:pic>
        <p:nvPicPr>
          <p:cNvPr id="113" name="Google Shape;113;p16"/>
          <p:cNvPicPr preferRelativeResize="0"/>
          <p:nvPr/>
        </p:nvPicPr>
        <p:blipFill>
          <a:blip r:embed="rId15">
            <a:alphaModFix/>
          </a:blip>
          <a:stretch>
            <a:fillRect/>
          </a:stretch>
        </p:blipFill>
        <p:spPr>
          <a:xfrm>
            <a:off x="1050000" y="2163638"/>
            <a:ext cx="1524000" cy="1524000"/>
          </a:xfrm>
          <a:prstGeom prst="rect">
            <a:avLst/>
          </a:prstGeom>
          <a:noFill/>
          <a:ln>
            <a:noFill/>
          </a:ln>
        </p:spPr>
      </p:pic>
      <p:sp>
        <p:nvSpPr>
          <p:cNvPr id="114" name="Google Shape;114;p16"/>
          <p:cNvSpPr txBox="1"/>
          <p:nvPr/>
        </p:nvSpPr>
        <p:spPr>
          <a:xfrm>
            <a:off x="4984413" y="1814250"/>
            <a:ext cx="1169400" cy="532500"/>
          </a:xfrm>
          <a:prstGeom prst="rect">
            <a:avLst/>
          </a:prstGeom>
          <a:solidFill>
            <a:schemeClr val="accent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Oswald"/>
                <a:ea typeface="Oswald"/>
                <a:cs typeface="Oswald"/>
                <a:sym typeface="Oswald"/>
              </a:rPr>
              <a:t>Light reflecting fabrics</a:t>
            </a:r>
            <a:endParaRPr sz="1300">
              <a:latin typeface="Oswald"/>
              <a:ea typeface="Oswald"/>
              <a:cs typeface="Oswald"/>
              <a:sym typeface="Oswald"/>
            </a:endParaRPr>
          </a:p>
        </p:txBody>
      </p:sp>
      <p:sp>
        <p:nvSpPr>
          <p:cNvPr id="115" name="Google Shape;115;p16"/>
          <p:cNvSpPr txBox="1"/>
          <p:nvPr/>
        </p:nvSpPr>
        <p:spPr>
          <a:xfrm>
            <a:off x="7136338" y="3335738"/>
            <a:ext cx="1926600" cy="351900"/>
          </a:xfrm>
          <a:prstGeom prst="rect">
            <a:avLst/>
          </a:prstGeom>
          <a:solidFill>
            <a:srgbClr val="D5A6BD"/>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Oswald"/>
                <a:ea typeface="Oswald"/>
                <a:cs typeface="Oswald"/>
                <a:sym typeface="Oswald"/>
              </a:rPr>
              <a:t>Extreme hybrid utility</a:t>
            </a:r>
            <a:endParaRPr b="1">
              <a:latin typeface="Oswald"/>
              <a:ea typeface="Oswald"/>
              <a:cs typeface="Oswald"/>
              <a:sym typeface="Oswald"/>
            </a:endParaRPr>
          </a:p>
        </p:txBody>
      </p:sp>
      <p:sp>
        <p:nvSpPr>
          <p:cNvPr id="116" name="Google Shape;116;p16"/>
          <p:cNvSpPr txBox="1"/>
          <p:nvPr/>
        </p:nvSpPr>
        <p:spPr>
          <a:xfrm>
            <a:off x="854450" y="1692150"/>
            <a:ext cx="1205100" cy="351900"/>
          </a:xfrm>
          <a:prstGeom prst="rect">
            <a:avLst/>
          </a:prstGeom>
          <a:solidFill>
            <a:srgbClr val="B4A7D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Oswald"/>
                <a:ea typeface="Oswald"/>
                <a:cs typeface="Oswald"/>
                <a:sym typeface="Oswald"/>
              </a:rPr>
              <a:t>Puffed forms</a:t>
            </a:r>
            <a:endParaRPr b="1">
              <a:latin typeface="Oswald"/>
              <a:ea typeface="Oswald"/>
              <a:cs typeface="Oswald"/>
              <a:sym typeface="Oswald"/>
            </a:endParaRPr>
          </a:p>
        </p:txBody>
      </p:sp>
      <p:sp>
        <p:nvSpPr>
          <p:cNvPr id="117" name="Google Shape;117;p16"/>
          <p:cNvSpPr txBox="1"/>
          <p:nvPr/>
        </p:nvSpPr>
        <p:spPr>
          <a:xfrm>
            <a:off x="2059550" y="3402625"/>
            <a:ext cx="1314300" cy="351900"/>
          </a:xfrm>
          <a:prstGeom prst="rect">
            <a:avLst/>
          </a:prstGeom>
          <a:solidFill>
            <a:srgbClr val="FFE59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Oswald"/>
                <a:ea typeface="Oswald"/>
                <a:cs typeface="Oswald"/>
                <a:sym typeface="Oswald"/>
              </a:rPr>
              <a:t>80s Comeback</a:t>
            </a:r>
            <a:endParaRPr>
              <a:latin typeface="Oswald"/>
              <a:ea typeface="Oswald"/>
              <a:cs typeface="Oswald"/>
              <a:sym typeface="Oswald"/>
            </a:endParaRPr>
          </a:p>
        </p:txBody>
      </p:sp>
      <p:sp>
        <p:nvSpPr>
          <p:cNvPr id="118" name="Google Shape;118;p16"/>
          <p:cNvSpPr txBox="1"/>
          <p:nvPr/>
        </p:nvSpPr>
        <p:spPr>
          <a:xfrm>
            <a:off x="6884450" y="0"/>
            <a:ext cx="931200" cy="532500"/>
          </a:xfrm>
          <a:prstGeom prst="rect">
            <a:avLst/>
          </a:prstGeom>
          <a:solidFill>
            <a:srgbClr val="8DD2BE"/>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Oswald"/>
                <a:ea typeface="Oswald"/>
                <a:cs typeface="Oswald"/>
                <a:sym typeface="Oswald"/>
              </a:rPr>
              <a:t>Opulate Metallics</a:t>
            </a:r>
            <a:endParaRPr b="1">
              <a:latin typeface="Oswald"/>
              <a:ea typeface="Oswald"/>
              <a:cs typeface="Oswald"/>
              <a:sym typeface="Oswald"/>
            </a:endParaRPr>
          </a:p>
        </p:txBody>
      </p:sp>
      <p:pic>
        <p:nvPicPr>
          <p:cNvPr id="119" name="Google Shape;119;p16"/>
          <p:cNvPicPr preferRelativeResize="0"/>
          <p:nvPr/>
        </p:nvPicPr>
        <p:blipFill>
          <a:blip r:embed="rId16">
            <a:alphaModFix/>
          </a:blip>
          <a:stretch>
            <a:fillRect/>
          </a:stretch>
        </p:blipFill>
        <p:spPr>
          <a:xfrm>
            <a:off x="306719" y="3948275"/>
            <a:ext cx="3889056" cy="1191875"/>
          </a:xfrm>
          <a:prstGeom prst="rect">
            <a:avLst/>
          </a:prstGeom>
          <a:noFill/>
          <a:ln>
            <a:noFill/>
          </a:ln>
        </p:spPr>
      </p:pic>
      <p:pic>
        <p:nvPicPr>
          <p:cNvPr id="120" name="Google Shape;120;p16"/>
          <p:cNvPicPr preferRelativeResize="0"/>
          <p:nvPr/>
        </p:nvPicPr>
        <p:blipFill>
          <a:blip r:embed="rId17">
            <a:alphaModFix/>
          </a:blip>
          <a:stretch>
            <a:fillRect/>
          </a:stretch>
        </p:blipFill>
        <p:spPr>
          <a:xfrm>
            <a:off x="4292825" y="3837700"/>
            <a:ext cx="4309622" cy="1110625"/>
          </a:xfrm>
          <a:prstGeom prst="rect">
            <a:avLst/>
          </a:prstGeom>
          <a:noFill/>
          <a:ln>
            <a:noFill/>
          </a:ln>
        </p:spPr>
      </p:pic>
      <p:sp>
        <p:nvSpPr>
          <p:cNvPr id="121" name="Google Shape;121;p16"/>
          <p:cNvSpPr txBox="1"/>
          <p:nvPr/>
        </p:nvSpPr>
        <p:spPr>
          <a:xfrm>
            <a:off x="1563350" y="307450"/>
            <a:ext cx="1375800" cy="35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Power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Purple</a:t>
            </a:r>
            <a:endParaRPr sz="900">
              <a:latin typeface="Oswald"/>
              <a:ea typeface="Oswald"/>
              <a:cs typeface="Oswald"/>
              <a:sym typeface="Oswald"/>
            </a:endParaRPr>
          </a:p>
        </p:txBody>
      </p:sp>
      <p:sp>
        <p:nvSpPr>
          <p:cNvPr id="122" name="Google Shape;122;p16"/>
          <p:cNvSpPr txBox="1"/>
          <p:nvPr/>
        </p:nvSpPr>
        <p:spPr>
          <a:xfrm>
            <a:off x="118800" y="329650"/>
            <a:ext cx="931200" cy="30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Lavish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Lavender</a:t>
            </a:r>
            <a:endParaRPr sz="900">
              <a:latin typeface="Oswald"/>
              <a:ea typeface="Oswald"/>
              <a:cs typeface="Oswald"/>
              <a:sym typeface="Oswald"/>
            </a:endParaRPr>
          </a:p>
        </p:txBody>
      </p:sp>
      <p:sp>
        <p:nvSpPr>
          <p:cNvPr id="123" name="Google Shape;123;p16"/>
          <p:cNvSpPr txBox="1"/>
          <p:nvPr/>
        </p:nvSpPr>
        <p:spPr>
          <a:xfrm>
            <a:off x="854450" y="307450"/>
            <a:ext cx="720000" cy="35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Lively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Lilac</a:t>
            </a:r>
            <a:endParaRPr sz="900">
              <a:latin typeface="Oswald"/>
              <a:ea typeface="Oswald"/>
              <a:cs typeface="Oswald"/>
              <a:sym typeface="Oswald"/>
            </a:endParaRPr>
          </a:p>
        </p:txBody>
      </p:sp>
      <p:sp>
        <p:nvSpPr>
          <p:cNvPr id="124" name="Google Shape;124;p16"/>
          <p:cNvSpPr txBox="1"/>
          <p:nvPr/>
        </p:nvSpPr>
        <p:spPr>
          <a:xfrm>
            <a:off x="2179550" y="307450"/>
            <a:ext cx="537600" cy="35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Moody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Mauve</a:t>
            </a:r>
            <a:endParaRPr sz="900">
              <a:latin typeface="Oswald"/>
              <a:ea typeface="Oswald"/>
              <a:cs typeface="Oswald"/>
              <a:sym typeface="Oswald"/>
            </a:endParaRPr>
          </a:p>
        </p:txBody>
      </p:sp>
      <p:sp>
        <p:nvSpPr>
          <p:cNvPr id="125" name="Google Shape;125;p16"/>
          <p:cNvSpPr txBox="1"/>
          <p:nvPr/>
        </p:nvSpPr>
        <p:spPr>
          <a:xfrm>
            <a:off x="2815725" y="329650"/>
            <a:ext cx="176100" cy="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Lato"/>
              <a:ea typeface="Lato"/>
              <a:cs typeface="Lato"/>
              <a:sym typeface="Lato"/>
            </a:endParaRPr>
          </a:p>
        </p:txBody>
      </p:sp>
      <p:sp>
        <p:nvSpPr>
          <p:cNvPr id="126" name="Google Shape;126;p16"/>
          <p:cNvSpPr txBox="1"/>
          <p:nvPr/>
        </p:nvSpPr>
        <p:spPr>
          <a:xfrm>
            <a:off x="2800800" y="307450"/>
            <a:ext cx="720000" cy="35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Precious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Pink</a:t>
            </a:r>
            <a:endParaRPr sz="900">
              <a:latin typeface="Oswald"/>
              <a:ea typeface="Oswald"/>
              <a:cs typeface="Oswald"/>
              <a:sym typeface="Oswald"/>
            </a:endParaRPr>
          </a:p>
        </p:txBody>
      </p:sp>
      <p:sp>
        <p:nvSpPr>
          <p:cNvPr id="127" name="Google Shape;127;p16"/>
          <p:cNvSpPr txBox="1"/>
          <p:nvPr/>
        </p:nvSpPr>
        <p:spPr>
          <a:xfrm>
            <a:off x="3557625" y="329650"/>
            <a:ext cx="931200" cy="30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Sunny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Glow</a:t>
            </a:r>
            <a:endParaRPr sz="900">
              <a:latin typeface="Oswald"/>
              <a:ea typeface="Oswald"/>
              <a:cs typeface="Oswald"/>
              <a:sym typeface="Oswald"/>
            </a:endParaRPr>
          </a:p>
        </p:txBody>
      </p:sp>
      <p:sp>
        <p:nvSpPr>
          <p:cNvPr id="128" name="Google Shape;128;p16"/>
          <p:cNvSpPr txBox="1"/>
          <p:nvPr/>
        </p:nvSpPr>
        <p:spPr>
          <a:xfrm>
            <a:off x="4195775" y="307450"/>
            <a:ext cx="5376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Bashful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Blue</a:t>
            </a:r>
            <a:endParaRPr sz="900">
              <a:latin typeface="Oswald"/>
              <a:ea typeface="Oswald"/>
              <a:cs typeface="Oswald"/>
              <a:sym typeface="Oswald"/>
            </a:endParaRPr>
          </a:p>
        </p:txBody>
      </p:sp>
      <p:sp>
        <p:nvSpPr>
          <p:cNvPr id="129" name="Google Shape;129;p16"/>
          <p:cNvSpPr txBox="1"/>
          <p:nvPr/>
        </p:nvSpPr>
        <p:spPr>
          <a:xfrm>
            <a:off x="4842625" y="307450"/>
            <a:ext cx="720000" cy="58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Sea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Foam</a:t>
            </a:r>
            <a:endParaRPr sz="900">
              <a:latin typeface="Oswald"/>
              <a:ea typeface="Oswald"/>
              <a:cs typeface="Oswald"/>
              <a:sym typeface="Oswald"/>
            </a:endParaRPr>
          </a:p>
        </p:txBody>
      </p:sp>
      <p:sp>
        <p:nvSpPr>
          <p:cNvPr id="130" name="Google Shape;130;p16"/>
          <p:cNvSpPr txBox="1"/>
          <p:nvPr/>
        </p:nvSpPr>
        <p:spPr>
          <a:xfrm>
            <a:off x="5491013" y="281638"/>
            <a:ext cx="10269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Tactful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Turquoise</a:t>
            </a:r>
            <a:endParaRPr sz="900">
              <a:latin typeface="Oswald"/>
              <a:ea typeface="Oswald"/>
              <a:cs typeface="Oswald"/>
              <a:sym typeface="Oswald"/>
            </a:endParaRPr>
          </a:p>
        </p:txBody>
      </p:sp>
      <p:sp>
        <p:nvSpPr>
          <p:cNvPr id="131" name="Google Shape;131;p16"/>
          <p:cNvSpPr txBox="1"/>
          <p:nvPr/>
        </p:nvSpPr>
        <p:spPr>
          <a:xfrm>
            <a:off x="411150" y="4060175"/>
            <a:ext cx="537600" cy="44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Metallic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Mauve</a:t>
            </a:r>
            <a:endParaRPr sz="900">
              <a:latin typeface="Oswald"/>
              <a:ea typeface="Oswald"/>
              <a:cs typeface="Oswald"/>
              <a:sym typeface="Oswald"/>
            </a:endParaRPr>
          </a:p>
        </p:txBody>
      </p:sp>
      <p:sp>
        <p:nvSpPr>
          <p:cNvPr id="132" name="Google Shape;132;p16"/>
          <p:cNvSpPr txBox="1"/>
          <p:nvPr/>
        </p:nvSpPr>
        <p:spPr>
          <a:xfrm>
            <a:off x="1140950" y="4037050"/>
            <a:ext cx="6321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Passionate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Purple</a:t>
            </a:r>
            <a:endParaRPr sz="900">
              <a:latin typeface="Oswald"/>
              <a:ea typeface="Oswald"/>
              <a:cs typeface="Oswald"/>
              <a:sym typeface="Oswald"/>
            </a:endParaRPr>
          </a:p>
        </p:txBody>
      </p:sp>
      <p:sp>
        <p:nvSpPr>
          <p:cNvPr id="133" name="Google Shape;133;p16"/>
          <p:cNvSpPr txBox="1"/>
          <p:nvPr/>
        </p:nvSpPr>
        <p:spPr>
          <a:xfrm>
            <a:off x="2027300" y="4060175"/>
            <a:ext cx="447900" cy="30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Testy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Teal</a:t>
            </a:r>
            <a:endParaRPr sz="900">
              <a:latin typeface="Oswald"/>
              <a:ea typeface="Oswald"/>
              <a:cs typeface="Oswald"/>
              <a:sym typeface="Oswald"/>
            </a:endParaRPr>
          </a:p>
        </p:txBody>
      </p:sp>
      <p:sp>
        <p:nvSpPr>
          <p:cNvPr id="134" name="Google Shape;134;p16"/>
          <p:cNvSpPr txBox="1"/>
          <p:nvPr/>
        </p:nvSpPr>
        <p:spPr>
          <a:xfrm>
            <a:off x="3207700" y="4215600"/>
            <a:ext cx="4607700" cy="53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Lato"/>
              <a:ea typeface="Lato"/>
              <a:cs typeface="Lato"/>
              <a:sym typeface="Lato"/>
            </a:endParaRPr>
          </a:p>
        </p:txBody>
      </p:sp>
      <p:sp>
        <p:nvSpPr>
          <p:cNvPr id="135" name="Google Shape;135;p16"/>
          <p:cNvSpPr txBox="1"/>
          <p:nvPr/>
        </p:nvSpPr>
        <p:spPr>
          <a:xfrm>
            <a:off x="2764138" y="4037025"/>
            <a:ext cx="537600" cy="38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Active</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Apricot</a:t>
            </a:r>
            <a:endParaRPr sz="900">
              <a:latin typeface="Oswald"/>
              <a:ea typeface="Oswald"/>
              <a:cs typeface="Oswald"/>
              <a:sym typeface="Oswald"/>
            </a:endParaRPr>
          </a:p>
        </p:txBody>
      </p:sp>
      <p:sp>
        <p:nvSpPr>
          <p:cNvPr id="136" name="Google Shape;136;p16"/>
          <p:cNvSpPr txBox="1"/>
          <p:nvPr/>
        </p:nvSpPr>
        <p:spPr>
          <a:xfrm>
            <a:off x="3528488" y="4037025"/>
            <a:ext cx="537600" cy="53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Off-Beat</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Orange</a:t>
            </a:r>
            <a:endParaRPr sz="900">
              <a:latin typeface="Oswald"/>
              <a:ea typeface="Oswald"/>
              <a:cs typeface="Oswald"/>
              <a:sym typeface="Oswald"/>
            </a:endParaRPr>
          </a:p>
        </p:txBody>
      </p:sp>
      <p:sp>
        <p:nvSpPr>
          <p:cNvPr id="137" name="Google Shape;137;p16"/>
          <p:cNvSpPr txBox="1"/>
          <p:nvPr/>
        </p:nvSpPr>
        <p:spPr>
          <a:xfrm>
            <a:off x="4388925" y="3960225"/>
            <a:ext cx="5376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White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Whisper</a:t>
            </a:r>
            <a:endParaRPr sz="900">
              <a:latin typeface="Oswald"/>
              <a:ea typeface="Oswald"/>
              <a:cs typeface="Oswald"/>
              <a:sym typeface="Oswald"/>
            </a:endParaRPr>
          </a:p>
        </p:txBody>
      </p:sp>
      <p:sp>
        <p:nvSpPr>
          <p:cNvPr id="138" name="Google Shape;138;p16"/>
          <p:cNvSpPr txBox="1"/>
          <p:nvPr/>
        </p:nvSpPr>
        <p:spPr>
          <a:xfrm>
            <a:off x="5052500" y="3948275"/>
            <a:ext cx="710400" cy="38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Galvanizing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Gray</a:t>
            </a:r>
            <a:endParaRPr sz="900">
              <a:latin typeface="Oswald"/>
              <a:ea typeface="Oswald"/>
              <a:cs typeface="Oswald"/>
              <a:sym typeface="Oswald"/>
            </a:endParaRPr>
          </a:p>
        </p:txBody>
      </p:sp>
      <p:sp>
        <p:nvSpPr>
          <p:cNvPr id="139" name="Google Shape;139;p16"/>
          <p:cNvSpPr txBox="1"/>
          <p:nvPr/>
        </p:nvSpPr>
        <p:spPr>
          <a:xfrm>
            <a:off x="5834725" y="3947675"/>
            <a:ext cx="632100" cy="53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latin typeface="Oswald"/>
                <a:ea typeface="Oswald"/>
                <a:cs typeface="Oswald"/>
                <a:sym typeface="Oswald"/>
              </a:rPr>
              <a:t>Galactic </a:t>
            </a:r>
            <a:endParaRPr sz="900">
              <a:latin typeface="Oswald"/>
              <a:ea typeface="Oswald"/>
              <a:cs typeface="Oswald"/>
              <a:sym typeface="Oswald"/>
            </a:endParaRPr>
          </a:p>
          <a:p>
            <a:pPr marL="0" lvl="0" indent="0" algn="l" rtl="0">
              <a:spcBef>
                <a:spcPts val="0"/>
              </a:spcBef>
              <a:spcAft>
                <a:spcPts val="0"/>
              </a:spcAft>
              <a:buNone/>
            </a:pPr>
            <a:r>
              <a:rPr lang="en" sz="900">
                <a:latin typeface="Oswald"/>
                <a:ea typeface="Oswald"/>
                <a:cs typeface="Oswald"/>
                <a:sym typeface="Oswald"/>
              </a:rPr>
              <a:t>Gray</a:t>
            </a:r>
            <a:endParaRPr sz="900">
              <a:latin typeface="Oswald"/>
              <a:ea typeface="Oswald"/>
              <a:cs typeface="Oswald"/>
              <a:sym typeface="Oswald"/>
            </a:endParaRPr>
          </a:p>
        </p:txBody>
      </p:sp>
      <p:sp>
        <p:nvSpPr>
          <p:cNvPr id="140" name="Google Shape;140;p16"/>
          <p:cNvSpPr txBox="1"/>
          <p:nvPr/>
        </p:nvSpPr>
        <p:spPr>
          <a:xfrm>
            <a:off x="6538650" y="3921275"/>
            <a:ext cx="931200" cy="7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FFFFFF"/>
                </a:solidFill>
                <a:latin typeface="Oswald"/>
                <a:ea typeface="Oswald"/>
                <a:cs typeface="Oswald"/>
                <a:sym typeface="Oswald"/>
              </a:rPr>
              <a:t>Baffling </a:t>
            </a:r>
            <a:endParaRPr sz="900">
              <a:solidFill>
                <a:srgbClr val="FFFFFF"/>
              </a:solidFill>
              <a:latin typeface="Oswald"/>
              <a:ea typeface="Oswald"/>
              <a:cs typeface="Oswald"/>
              <a:sym typeface="Oswald"/>
            </a:endParaRPr>
          </a:p>
          <a:p>
            <a:pPr marL="0" lvl="0" indent="0" algn="l" rtl="0">
              <a:spcBef>
                <a:spcPts val="0"/>
              </a:spcBef>
              <a:spcAft>
                <a:spcPts val="0"/>
              </a:spcAft>
              <a:buNone/>
            </a:pPr>
            <a:r>
              <a:rPr lang="en" sz="900">
                <a:solidFill>
                  <a:srgbClr val="FFFFFF"/>
                </a:solidFill>
                <a:latin typeface="Oswald"/>
                <a:ea typeface="Oswald"/>
                <a:cs typeface="Oswald"/>
                <a:sym typeface="Oswald"/>
              </a:rPr>
              <a:t>Black</a:t>
            </a:r>
            <a:endParaRPr sz="900">
              <a:solidFill>
                <a:srgbClr val="FFFFFF"/>
              </a:solidFill>
              <a:latin typeface="Oswald"/>
              <a:ea typeface="Oswald"/>
              <a:cs typeface="Oswald"/>
              <a:sym typeface="Oswald"/>
            </a:endParaRPr>
          </a:p>
        </p:txBody>
      </p:sp>
      <p:sp>
        <p:nvSpPr>
          <p:cNvPr id="141" name="Google Shape;141;p16"/>
          <p:cNvSpPr txBox="1"/>
          <p:nvPr/>
        </p:nvSpPr>
        <p:spPr>
          <a:xfrm>
            <a:off x="7281150" y="3932025"/>
            <a:ext cx="710400" cy="58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EFEFEF"/>
                </a:solidFill>
                <a:latin typeface="Oswald"/>
                <a:ea typeface="Oswald"/>
                <a:cs typeface="Oswald"/>
                <a:sym typeface="Oswald"/>
              </a:rPr>
              <a:t>Malefic Metallic Black</a:t>
            </a:r>
            <a:endParaRPr sz="900">
              <a:solidFill>
                <a:srgbClr val="EFEFEF"/>
              </a:solidFill>
              <a:latin typeface="Oswald"/>
              <a:ea typeface="Oswald"/>
              <a:cs typeface="Oswald"/>
              <a:sym typeface="Oswald"/>
            </a:endParaRPr>
          </a:p>
        </p:txBody>
      </p:sp>
      <p:sp>
        <p:nvSpPr>
          <p:cNvPr id="142" name="Google Shape;142;p16"/>
          <p:cNvSpPr txBox="1"/>
          <p:nvPr/>
        </p:nvSpPr>
        <p:spPr>
          <a:xfrm>
            <a:off x="7991550" y="3977925"/>
            <a:ext cx="537600" cy="44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F3F3F3"/>
                </a:solidFill>
                <a:latin typeface="Oswald"/>
                <a:ea typeface="Oswald"/>
                <a:cs typeface="Oswald"/>
                <a:sym typeface="Oswald"/>
              </a:rPr>
              <a:t>Mystic </a:t>
            </a:r>
            <a:endParaRPr sz="900">
              <a:solidFill>
                <a:srgbClr val="F3F3F3"/>
              </a:solidFill>
              <a:latin typeface="Oswald"/>
              <a:ea typeface="Oswald"/>
              <a:cs typeface="Oswald"/>
              <a:sym typeface="Oswald"/>
            </a:endParaRPr>
          </a:p>
          <a:p>
            <a:pPr marL="0" lvl="0" indent="0" algn="l" rtl="0">
              <a:spcBef>
                <a:spcPts val="0"/>
              </a:spcBef>
              <a:spcAft>
                <a:spcPts val="0"/>
              </a:spcAft>
              <a:buNone/>
            </a:pPr>
            <a:r>
              <a:rPr lang="en" sz="900">
                <a:solidFill>
                  <a:srgbClr val="F3F3F3"/>
                </a:solidFill>
                <a:latin typeface="Oswald"/>
                <a:ea typeface="Oswald"/>
                <a:cs typeface="Oswald"/>
                <a:sym typeface="Oswald"/>
              </a:rPr>
              <a:t>Metal</a:t>
            </a:r>
            <a:endParaRPr sz="900">
              <a:solidFill>
                <a:srgbClr val="F3F3F3"/>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147" name="Google Shape;147;p17"/>
          <p:cNvSpPr txBox="1">
            <a:spLocks noGrp="1"/>
          </p:cNvSpPr>
          <p:nvPr>
            <p:ph type="title" idx="4294967295"/>
          </p:nvPr>
        </p:nvSpPr>
        <p:spPr>
          <a:xfrm>
            <a:off x="6479700" y="409075"/>
            <a:ext cx="2664300" cy="2655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3700">
                <a:latin typeface="Impact"/>
                <a:ea typeface="Impact"/>
                <a:cs typeface="Impact"/>
                <a:sym typeface="Impact"/>
              </a:rPr>
              <a:t>CONCEPT BOARD: </a:t>
            </a:r>
            <a:endParaRPr sz="3700">
              <a:latin typeface="Impact"/>
              <a:ea typeface="Impact"/>
              <a:cs typeface="Impact"/>
              <a:sym typeface="Impact"/>
            </a:endParaRPr>
          </a:p>
          <a:p>
            <a:pPr marL="0" lvl="0" indent="0" algn="r" rtl="0">
              <a:spcBef>
                <a:spcPts val="0"/>
              </a:spcBef>
              <a:spcAft>
                <a:spcPts val="0"/>
              </a:spcAft>
              <a:buNone/>
            </a:pPr>
            <a:r>
              <a:rPr lang="en" sz="3700">
                <a:latin typeface="Impact"/>
                <a:ea typeface="Impact"/>
                <a:cs typeface="Impact"/>
                <a:sym typeface="Impact"/>
              </a:rPr>
              <a:t>CLOVER</a:t>
            </a:r>
            <a:endParaRPr sz="3700">
              <a:latin typeface="Impact"/>
              <a:ea typeface="Impact"/>
              <a:cs typeface="Impact"/>
              <a:sym typeface="Impact"/>
            </a:endParaRPr>
          </a:p>
          <a:p>
            <a:pPr marL="0" lvl="0" indent="0" algn="r" rtl="0">
              <a:spcBef>
                <a:spcPts val="0"/>
              </a:spcBef>
              <a:spcAft>
                <a:spcPts val="0"/>
              </a:spcAft>
              <a:buNone/>
            </a:pPr>
            <a:r>
              <a:rPr lang="en" sz="3700">
                <a:latin typeface="Impact"/>
                <a:ea typeface="Impact"/>
                <a:cs typeface="Impact"/>
                <a:sym typeface="Impact"/>
              </a:rPr>
              <a:t>SS21</a:t>
            </a:r>
            <a:r>
              <a:rPr lang="en"/>
              <a:t> </a:t>
            </a:r>
            <a:endParaRPr/>
          </a:p>
        </p:txBody>
      </p:sp>
      <p:pic>
        <p:nvPicPr>
          <p:cNvPr id="148" name="Google Shape;148;p17"/>
          <p:cNvPicPr preferRelativeResize="0"/>
          <p:nvPr/>
        </p:nvPicPr>
        <p:blipFill rotWithShape="1">
          <a:blip r:embed="rId4">
            <a:alphaModFix/>
          </a:blip>
          <a:srcRect l="1485" t="8705" r="6830" b="8223"/>
          <a:stretch/>
        </p:blipFill>
        <p:spPr>
          <a:xfrm rot="5400000">
            <a:off x="1320525" y="-1043263"/>
            <a:ext cx="3362499" cy="5712975"/>
          </a:xfrm>
          <a:prstGeom prst="rect">
            <a:avLst/>
          </a:prstGeom>
          <a:noFill/>
          <a:ln>
            <a:noFill/>
          </a:ln>
        </p:spPr>
      </p:pic>
      <p:pic>
        <p:nvPicPr>
          <p:cNvPr id="149" name="Google Shape;149;p17"/>
          <p:cNvPicPr preferRelativeResize="0"/>
          <p:nvPr/>
        </p:nvPicPr>
        <p:blipFill rotWithShape="1">
          <a:blip r:embed="rId5">
            <a:alphaModFix/>
          </a:blip>
          <a:srcRect/>
          <a:stretch/>
        </p:blipFill>
        <p:spPr>
          <a:xfrm>
            <a:off x="71039" y="3470013"/>
            <a:ext cx="1099223" cy="1659612"/>
          </a:xfrm>
          <a:prstGeom prst="rect">
            <a:avLst/>
          </a:prstGeom>
          <a:noFill/>
          <a:ln>
            <a:noFill/>
          </a:ln>
        </p:spPr>
      </p:pic>
      <p:pic>
        <p:nvPicPr>
          <p:cNvPr id="150" name="Google Shape;150;p17"/>
          <p:cNvPicPr preferRelativeResize="0"/>
          <p:nvPr/>
        </p:nvPicPr>
        <p:blipFill>
          <a:blip r:embed="rId6">
            <a:alphaModFix/>
          </a:blip>
          <a:stretch>
            <a:fillRect/>
          </a:stretch>
        </p:blipFill>
        <p:spPr>
          <a:xfrm>
            <a:off x="4537263" y="3465600"/>
            <a:ext cx="1168625" cy="1710698"/>
          </a:xfrm>
          <a:prstGeom prst="rect">
            <a:avLst/>
          </a:prstGeom>
          <a:noFill/>
          <a:ln>
            <a:noFill/>
          </a:ln>
        </p:spPr>
      </p:pic>
      <p:pic>
        <p:nvPicPr>
          <p:cNvPr id="151" name="Google Shape;151;p17"/>
          <p:cNvPicPr preferRelativeResize="0"/>
          <p:nvPr/>
        </p:nvPicPr>
        <p:blipFill rotWithShape="1">
          <a:blip r:embed="rId7">
            <a:alphaModFix/>
          </a:blip>
          <a:srcRect t="2987"/>
          <a:stretch/>
        </p:blipFill>
        <p:spPr>
          <a:xfrm>
            <a:off x="3368663" y="3483188"/>
            <a:ext cx="1168575" cy="1675525"/>
          </a:xfrm>
          <a:prstGeom prst="rect">
            <a:avLst/>
          </a:prstGeom>
          <a:noFill/>
          <a:ln>
            <a:noFill/>
          </a:ln>
        </p:spPr>
      </p:pic>
      <p:pic>
        <p:nvPicPr>
          <p:cNvPr id="152" name="Google Shape;152;p17"/>
          <p:cNvPicPr preferRelativeResize="0"/>
          <p:nvPr/>
        </p:nvPicPr>
        <p:blipFill>
          <a:blip r:embed="rId8">
            <a:alphaModFix/>
          </a:blip>
          <a:stretch>
            <a:fillRect/>
          </a:stretch>
        </p:blipFill>
        <p:spPr>
          <a:xfrm>
            <a:off x="6805113" y="3469678"/>
            <a:ext cx="1099225" cy="1702559"/>
          </a:xfrm>
          <a:prstGeom prst="rect">
            <a:avLst/>
          </a:prstGeom>
          <a:noFill/>
          <a:ln>
            <a:noFill/>
          </a:ln>
        </p:spPr>
      </p:pic>
      <p:pic>
        <p:nvPicPr>
          <p:cNvPr id="153" name="Google Shape;153;p17"/>
          <p:cNvPicPr preferRelativeResize="0"/>
          <p:nvPr/>
        </p:nvPicPr>
        <p:blipFill rotWithShape="1">
          <a:blip r:embed="rId9">
            <a:alphaModFix/>
          </a:blip>
          <a:srcRect t="6006"/>
          <a:stretch/>
        </p:blipFill>
        <p:spPr>
          <a:xfrm>
            <a:off x="7904338" y="3484775"/>
            <a:ext cx="1168625" cy="1762750"/>
          </a:xfrm>
          <a:prstGeom prst="rect">
            <a:avLst/>
          </a:prstGeom>
          <a:noFill/>
          <a:ln>
            <a:noFill/>
          </a:ln>
        </p:spPr>
      </p:pic>
      <p:pic>
        <p:nvPicPr>
          <p:cNvPr id="154" name="Google Shape;154;p17"/>
          <p:cNvPicPr preferRelativeResize="0"/>
          <p:nvPr/>
        </p:nvPicPr>
        <p:blipFill>
          <a:blip r:embed="rId10">
            <a:alphaModFix/>
          </a:blip>
          <a:stretch>
            <a:fillRect/>
          </a:stretch>
        </p:blipFill>
        <p:spPr>
          <a:xfrm>
            <a:off x="2269463" y="3484775"/>
            <a:ext cx="1099200" cy="1595100"/>
          </a:xfrm>
          <a:prstGeom prst="rect">
            <a:avLst/>
          </a:prstGeom>
          <a:noFill/>
          <a:ln>
            <a:noFill/>
          </a:ln>
        </p:spPr>
      </p:pic>
      <p:pic>
        <p:nvPicPr>
          <p:cNvPr id="155" name="Google Shape;155;p17"/>
          <p:cNvPicPr preferRelativeResize="0"/>
          <p:nvPr/>
        </p:nvPicPr>
        <p:blipFill>
          <a:blip r:embed="rId11">
            <a:alphaModFix/>
          </a:blip>
          <a:stretch>
            <a:fillRect/>
          </a:stretch>
        </p:blipFill>
        <p:spPr>
          <a:xfrm>
            <a:off x="1170263" y="3462064"/>
            <a:ext cx="1099200" cy="1675518"/>
          </a:xfrm>
          <a:prstGeom prst="rect">
            <a:avLst/>
          </a:prstGeom>
          <a:noFill/>
          <a:ln>
            <a:noFill/>
          </a:ln>
        </p:spPr>
      </p:pic>
      <p:pic>
        <p:nvPicPr>
          <p:cNvPr id="156" name="Google Shape;156;p17"/>
          <p:cNvPicPr preferRelativeResize="0"/>
          <p:nvPr/>
        </p:nvPicPr>
        <p:blipFill>
          <a:blip r:embed="rId12">
            <a:alphaModFix/>
          </a:blip>
          <a:stretch>
            <a:fillRect/>
          </a:stretch>
        </p:blipFill>
        <p:spPr>
          <a:xfrm>
            <a:off x="5705925" y="3462075"/>
            <a:ext cx="1099200" cy="1539300"/>
          </a:xfrm>
          <a:prstGeom prst="rect">
            <a:avLst/>
          </a:prstGeom>
          <a:noFill/>
          <a:ln>
            <a:noFill/>
          </a:ln>
        </p:spPr>
      </p:pic>
      <p:pic>
        <p:nvPicPr>
          <p:cNvPr id="157" name="Google Shape;157;p17"/>
          <p:cNvPicPr preferRelativeResize="0"/>
          <p:nvPr/>
        </p:nvPicPr>
        <p:blipFill>
          <a:blip r:embed="rId13">
            <a:alphaModFix/>
          </a:blip>
          <a:stretch>
            <a:fillRect/>
          </a:stretch>
        </p:blipFill>
        <p:spPr>
          <a:xfrm>
            <a:off x="7973825" y="2728925"/>
            <a:ext cx="761025" cy="689350"/>
          </a:xfrm>
          <a:prstGeom prst="rect">
            <a:avLst/>
          </a:prstGeom>
          <a:noFill/>
          <a:ln>
            <a:noFill/>
          </a:ln>
        </p:spPr>
      </p:pic>
      <p:pic>
        <p:nvPicPr>
          <p:cNvPr id="158" name="Google Shape;158;p17"/>
          <p:cNvPicPr preferRelativeResize="0"/>
          <p:nvPr/>
        </p:nvPicPr>
        <p:blipFill>
          <a:blip r:embed="rId14">
            <a:alphaModFix/>
          </a:blip>
          <a:stretch>
            <a:fillRect/>
          </a:stretch>
        </p:blipFill>
        <p:spPr>
          <a:xfrm>
            <a:off x="6189792" y="2137649"/>
            <a:ext cx="1937599" cy="1211099"/>
          </a:xfrm>
          <a:prstGeom prst="rect">
            <a:avLst/>
          </a:prstGeom>
          <a:noFill/>
          <a:ln>
            <a:noFill/>
          </a:ln>
        </p:spPr>
      </p:pic>
      <p:pic>
        <p:nvPicPr>
          <p:cNvPr id="159" name="Google Shape;159;p17"/>
          <p:cNvPicPr preferRelativeResize="0"/>
          <p:nvPr/>
        </p:nvPicPr>
        <p:blipFill>
          <a:blip r:embed="rId15">
            <a:alphaModFix/>
          </a:blip>
          <a:stretch>
            <a:fillRect/>
          </a:stretch>
        </p:blipFill>
        <p:spPr>
          <a:xfrm>
            <a:off x="5905850" y="1317750"/>
            <a:ext cx="1624075" cy="1082750"/>
          </a:xfrm>
          <a:prstGeom prst="rect">
            <a:avLst/>
          </a:prstGeom>
          <a:noFill/>
          <a:ln>
            <a:noFill/>
          </a:ln>
        </p:spPr>
      </p:pic>
      <p:pic>
        <p:nvPicPr>
          <p:cNvPr id="160" name="Google Shape;160;p17"/>
          <p:cNvPicPr preferRelativeResize="0"/>
          <p:nvPr/>
        </p:nvPicPr>
        <p:blipFill>
          <a:blip r:embed="rId16">
            <a:alphaModFix/>
          </a:blip>
          <a:stretch>
            <a:fillRect/>
          </a:stretch>
        </p:blipFill>
        <p:spPr>
          <a:xfrm>
            <a:off x="5905850" y="2499222"/>
            <a:ext cx="761025" cy="919052"/>
          </a:xfrm>
          <a:prstGeom prst="rect">
            <a:avLst/>
          </a:prstGeom>
          <a:noFill/>
          <a:ln>
            <a:noFill/>
          </a:ln>
        </p:spPr>
      </p:pic>
      <p:pic>
        <p:nvPicPr>
          <p:cNvPr id="161" name="Google Shape;161;p17"/>
          <p:cNvPicPr preferRelativeResize="0"/>
          <p:nvPr/>
        </p:nvPicPr>
        <p:blipFill>
          <a:blip r:embed="rId17">
            <a:alphaModFix/>
          </a:blip>
          <a:stretch>
            <a:fillRect/>
          </a:stretch>
        </p:blipFill>
        <p:spPr>
          <a:xfrm>
            <a:off x="5905850" y="545250"/>
            <a:ext cx="1099200" cy="1099200"/>
          </a:xfrm>
          <a:prstGeom prst="rect">
            <a:avLst/>
          </a:prstGeom>
          <a:noFill/>
          <a:ln>
            <a:noFill/>
          </a:ln>
        </p:spPr>
      </p:pic>
      <p:sp>
        <p:nvSpPr>
          <p:cNvPr id="162" name="Google Shape;162;p17"/>
          <p:cNvSpPr txBox="1"/>
          <p:nvPr/>
        </p:nvSpPr>
        <p:spPr>
          <a:xfrm>
            <a:off x="240100" y="3646325"/>
            <a:ext cx="761100" cy="50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Oswald"/>
                <a:ea typeface="Oswald"/>
                <a:cs typeface="Oswald"/>
                <a:sym typeface="Oswald"/>
              </a:rPr>
              <a:t>Lavish </a:t>
            </a:r>
            <a:endParaRPr sz="1200">
              <a:latin typeface="Oswald"/>
              <a:ea typeface="Oswald"/>
              <a:cs typeface="Oswald"/>
              <a:sym typeface="Oswald"/>
            </a:endParaRPr>
          </a:p>
          <a:p>
            <a:pPr marL="0" lvl="0" indent="0" algn="l" rtl="0">
              <a:spcBef>
                <a:spcPts val="0"/>
              </a:spcBef>
              <a:spcAft>
                <a:spcPts val="0"/>
              </a:spcAft>
              <a:buNone/>
            </a:pPr>
            <a:r>
              <a:rPr lang="en" sz="1200">
                <a:latin typeface="Oswald"/>
                <a:ea typeface="Oswald"/>
                <a:cs typeface="Oswald"/>
                <a:sym typeface="Oswald"/>
              </a:rPr>
              <a:t>Lavender</a:t>
            </a:r>
            <a:endParaRPr sz="1200">
              <a:latin typeface="Oswald"/>
              <a:ea typeface="Oswald"/>
              <a:cs typeface="Oswald"/>
              <a:sym typeface="Oswald"/>
            </a:endParaRPr>
          </a:p>
        </p:txBody>
      </p:sp>
      <p:sp>
        <p:nvSpPr>
          <p:cNvPr id="163" name="Google Shape;163;p17"/>
          <p:cNvSpPr txBox="1"/>
          <p:nvPr/>
        </p:nvSpPr>
        <p:spPr>
          <a:xfrm>
            <a:off x="1453323" y="3646325"/>
            <a:ext cx="533100" cy="50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Oswald"/>
                <a:ea typeface="Oswald"/>
                <a:cs typeface="Oswald"/>
                <a:sym typeface="Oswald"/>
              </a:rPr>
              <a:t>Sea </a:t>
            </a:r>
            <a:endParaRPr sz="1200" b="1">
              <a:latin typeface="Oswald"/>
              <a:ea typeface="Oswald"/>
              <a:cs typeface="Oswald"/>
              <a:sym typeface="Oswald"/>
            </a:endParaRPr>
          </a:p>
          <a:p>
            <a:pPr marL="0" lvl="0" indent="0" algn="l" rtl="0">
              <a:spcBef>
                <a:spcPts val="0"/>
              </a:spcBef>
              <a:spcAft>
                <a:spcPts val="0"/>
              </a:spcAft>
              <a:buNone/>
            </a:pPr>
            <a:r>
              <a:rPr lang="en" sz="1200" b="1">
                <a:latin typeface="Oswald"/>
                <a:ea typeface="Oswald"/>
                <a:cs typeface="Oswald"/>
                <a:sym typeface="Oswald"/>
              </a:rPr>
              <a:t>Foam</a:t>
            </a:r>
            <a:endParaRPr sz="1200" b="1">
              <a:latin typeface="Oswald"/>
              <a:ea typeface="Oswald"/>
              <a:cs typeface="Oswald"/>
              <a:sym typeface="Oswald"/>
            </a:endParaRPr>
          </a:p>
        </p:txBody>
      </p:sp>
      <p:sp>
        <p:nvSpPr>
          <p:cNvPr id="164" name="Google Shape;164;p17"/>
          <p:cNvSpPr txBox="1"/>
          <p:nvPr/>
        </p:nvSpPr>
        <p:spPr>
          <a:xfrm>
            <a:off x="2552525" y="3646325"/>
            <a:ext cx="533100" cy="50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EFEFEF"/>
                </a:solidFill>
                <a:latin typeface="Oswald"/>
                <a:ea typeface="Oswald"/>
                <a:cs typeface="Oswald"/>
                <a:sym typeface="Oswald"/>
              </a:rPr>
              <a:t>Testy </a:t>
            </a:r>
            <a:endParaRPr sz="1200">
              <a:solidFill>
                <a:srgbClr val="EFEFEF"/>
              </a:solidFill>
              <a:latin typeface="Oswald"/>
              <a:ea typeface="Oswald"/>
              <a:cs typeface="Oswald"/>
              <a:sym typeface="Oswald"/>
            </a:endParaRPr>
          </a:p>
          <a:p>
            <a:pPr marL="0" lvl="0" indent="0" algn="l" rtl="0">
              <a:spcBef>
                <a:spcPts val="0"/>
              </a:spcBef>
              <a:spcAft>
                <a:spcPts val="0"/>
              </a:spcAft>
              <a:buNone/>
            </a:pPr>
            <a:r>
              <a:rPr lang="en" sz="1200">
                <a:solidFill>
                  <a:srgbClr val="EFEFEF"/>
                </a:solidFill>
                <a:latin typeface="Oswald"/>
                <a:ea typeface="Oswald"/>
                <a:cs typeface="Oswald"/>
                <a:sym typeface="Oswald"/>
              </a:rPr>
              <a:t>Teal</a:t>
            </a:r>
            <a:endParaRPr sz="1200">
              <a:solidFill>
                <a:srgbClr val="EFEFEF"/>
              </a:solidFill>
              <a:latin typeface="Oswald"/>
              <a:ea typeface="Oswald"/>
              <a:cs typeface="Oswald"/>
              <a:sym typeface="Oswald"/>
            </a:endParaRPr>
          </a:p>
        </p:txBody>
      </p:sp>
      <p:sp>
        <p:nvSpPr>
          <p:cNvPr id="165" name="Google Shape;165;p17"/>
          <p:cNvSpPr txBox="1"/>
          <p:nvPr/>
        </p:nvSpPr>
        <p:spPr>
          <a:xfrm>
            <a:off x="3630988" y="3585875"/>
            <a:ext cx="713400" cy="62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Oswald"/>
                <a:ea typeface="Oswald"/>
                <a:cs typeface="Oswald"/>
                <a:sym typeface="Oswald"/>
              </a:rPr>
              <a:t>Lemon </a:t>
            </a:r>
            <a:endParaRPr sz="1200" b="1">
              <a:latin typeface="Oswald"/>
              <a:ea typeface="Oswald"/>
              <a:cs typeface="Oswald"/>
              <a:sym typeface="Oswald"/>
            </a:endParaRPr>
          </a:p>
          <a:p>
            <a:pPr marL="0" lvl="0" indent="0" algn="l" rtl="0">
              <a:spcBef>
                <a:spcPts val="0"/>
              </a:spcBef>
              <a:spcAft>
                <a:spcPts val="0"/>
              </a:spcAft>
              <a:buNone/>
            </a:pPr>
            <a:r>
              <a:rPr lang="en" sz="1200" b="1">
                <a:latin typeface="Oswald"/>
                <a:ea typeface="Oswald"/>
                <a:cs typeface="Oswald"/>
                <a:sym typeface="Oswald"/>
              </a:rPr>
              <a:t>Drop </a:t>
            </a:r>
            <a:endParaRPr sz="1200" b="1">
              <a:latin typeface="Oswald"/>
              <a:ea typeface="Oswald"/>
              <a:cs typeface="Oswald"/>
              <a:sym typeface="Oswald"/>
            </a:endParaRPr>
          </a:p>
          <a:p>
            <a:pPr marL="0" lvl="0" indent="0" algn="l" rtl="0">
              <a:spcBef>
                <a:spcPts val="0"/>
              </a:spcBef>
              <a:spcAft>
                <a:spcPts val="0"/>
              </a:spcAft>
              <a:buNone/>
            </a:pPr>
            <a:r>
              <a:rPr lang="en" sz="1200" b="1">
                <a:latin typeface="Oswald"/>
                <a:ea typeface="Oswald"/>
                <a:cs typeface="Oswald"/>
                <a:sym typeface="Oswald"/>
              </a:rPr>
              <a:t>Yellow</a:t>
            </a:r>
            <a:endParaRPr sz="1200" b="1">
              <a:latin typeface="Oswald"/>
              <a:ea typeface="Oswald"/>
              <a:cs typeface="Oswald"/>
              <a:sym typeface="Oswald"/>
            </a:endParaRPr>
          </a:p>
        </p:txBody>
      </p:sp>
      <p:sp>
        <p:nvSpPr>
          <p:cNvPr id="166" name="Google Shape;166;p17"/>
          <p:cNvSpPr txBox="1"/>
          <p:nvPr/>
        </p:nvSpPr>
        <p:spPr>
          <a:xfrm>
            <a:off x="4790375" y="3646325"/>
            <a:ext cx="662400" cy="50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Oswald"/>
                <a:ea typeface="Oswald"/>
                <a:cs typeface="Oswald"/>
                <a:sym typeface="Oswald"/>
              </a:rPr>
              <a:t>Active </a:t>
            </a:r>
            <a:endParaRPr sz="1200">
              <a:latin typeface="Oswald"/>
              <a:ea typeface="Oswald"/>
              <a:cs typeface="Oswald"/>
              <a:sym typeface="Oswald"/>
            </a:endParaRPr>
          </a:p>
          <a:p>
            <a:pPr marL="0" lvl="0" indent="0" algn="l" rtl="0">
              <a:spcBef>
                <a:spcPts val="0"/>
              </a:spcBef>
              <a:spcAft>
                <a:spcPts val="0"/>
              </a:spcAft>
              <a:buNone/>
            </a:pPr>
            <a:r>
              <a:rPr lang="en" sz="1200">
                <a:latin typeface="Oswald"/>
                <a:ea typeface="Oswald"/>
                <a:cs typeface="Oswald"/>
                <a:sym typeface="Oswald"/>
              </a:rPr>
              <a:t>Apricot</a:t>
            </a:r>
            <a:endParaRPr sz="1200">
              <a:latin typeface="Oswald"/>
              <a:ea typeface="Oswald"/>
              <a:cs typeface="Oswald"/>
              <a:sym typeface="Oswald"/>
            </a:endParaRPr>
          </a:p>
        </p:txBody>
      </p:sp>
      <p:sp>
        <p:nvSpPr>
          <p:cNvPr id="167" name="Google Shape;167;p17"/>
          <p:cNvSpPr txBox="1"/>
          <p:nvPr/>
        </p:nvSpPr>
        <p:spPr>
          <a:xfrm>
            <a:off x="5924326" y="3646325"/>
            <a:ext cx="713400" cy="56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Oswald"/>
                <a:ea typeface="Oswald"/>
                <a:cs typeface="Oswald"/>
                <a:sym typeface="Oswald"/>
              </a:rPr>
              <a:t>Metallic </a:t>
            </a:r>
            <a:endParaRPr sz="1200" b="1">
              <a:latin typeface="Oswald"/>
              <a:ea typeface="Oswald"/>
              <a:cs typeface="Oswald"/>
              <a:sym typeface="Oswald"/>
            </a:endParaRPr>
          </a:p>
          <a:p>
            <a:pPr marL="0" lvl="0" indent="0" algn="l" rtl="0">
              <a:spcBef>
                <a:spcPts val="0"/>
              </a:spcBef>
              <a:spcAft>
                <a:spcPts val="0"/>
              </a:spcAft>
              <a:buNone/>
            </a:pPr>
            <a:r>
              <a:rPr lang="en" sz="1200" b="1">
                <a:latin typeface="Oswald"/>
                <a:ea typeface="Oswald"/>
                <a:cs typeface="Oswald"/>
                <a:sym typeface="Oswald"/>
              </a:rPr>
              <a:t>Mauve</a:t>
            </a:r>
            <a:endParaRPr sz="1200" b="1">
              <a:latin typeface="Oswald"/>
              <a:ea typeface="Oswald"/>
              <a:cs typeface="Oswald"/>
              <a:sym typeface="Oswald"/>
            </a:endParaRPr>
          </a:p>
        </p:txBody>
      </p:sp>
      <p:sp>
        <p:nvSpPr>
          <p:cNvPr id="168" name="Google Shape;168;p17"/>
          <p:cNvSpPr txBox="1"/>
          <p:nvPr/>
        </p:nvSpPr>
        <p:spPr>
          <a:xfrm>
            <a:off x="6998038" y="3706775"/>
            <a:ext cx="713400" cy="50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Oswald"/>
                <a:ea typeface="Oswald"/>
                <a:cs typeface="Oswald"/>
                <a:sym typeface="Oswald"/>
              </a:rPr>
              <a:t>Galactic </a:t>
            </a:r>
            <a:endParaRPr sz="1200">
              <a:latin typeface="Oswald"/>
              <a:ea typeface="Oswald"/>
              <a:cs typeface="Oswald"/>
              <a:sym typeface="Oswald"/>
            </a:endParaRPr>
          </a:p>
          <a:p>
            <a:pPr marL="0" lvl="0" indent="0" algn="l" rtl="0">
              <a:spcBef>
                <a:spcPts val="0"/>
              </a:spcBef>
              <a:spcAft>
                <a:spcPts val="0"/>
              </a:spcAft>
              <a:buNone/>
            </a:pPr>
            <a:r>
              <a:rPr lang="en" sz="1200">
                <a:latin typeface="Oswald"/>
                <a:ea typeface="Oswald"/>
                <a:cs typeface="Oswald"/>
                <a:sym typeface="Oswald"/>
              </a:rPr>
              <a:t>Gray</a:t>
            </a:r>
            <a:endParaRPr sz="1200">
              <a:latin typeface="Oswald"/>
              <a:ea typeface="Oswald"/>
              <a:cs typeface="Oswald"/>
              <a:sym typeface="Oswald"/>
            </a:endParaRPr>
          </a:p>
        </p:txBody>
      </p:sp>
      <p:sp>
        <p:nvSpPr>
          <p:cNvPr id="169" name="Google Shape;169;p17"/>
          <p:cNvSpPr txBox="1"/>
          <p:nvPr/>
        </p:nvSpPr>
        <p:spPr>
          <a:xfrm>
            <a:off x="8191200" y="3634250"/>
            <a:ext cx="821100" cy="50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FFFFFF"/>
                </a:solidFill>
                <a:latin typeface="Oswald"/>
                <a:ea typeface="Oswald"/>
                <a:cs typeface="Oswald"/>
                <a:sym typeface="Oswald"/>
              </a:rPr>
              <a:t>Baffling Black</a:t>
            </a:r>
            <a:endParaRPr sz="1200" b="1">
              <a:solidFill>
                <a:srgbClr val="FFFFFF"/>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29ECF"/>
        </a:solidFill>
        <a:effectLst/>
      </p:bgPr>
    </p:bg>
    <p:spTree>
      <p:nvGrpSpPr>
        <p:cNvPr id="1" name="Shape 173"/>
        <p:cNvGrpSpPr/>
        <p:nvPr/>
      </p:nvGrpSpPr>
      <p:grpSpPr>
        <a:xfrm>
          <a:off x="0" y="0"/>
          <a:ext cx="0" cy="0"/>
          <a:chOff x="0" y="0"/>
          <a:chExt cx="0" cy="0"/>
        </a:xfrm>
      </p:grpSpPr>
      <p:sp>
        <p:nvSpPr>
          <p:cNvPr id="174" name="Google Shape;174;p18"/>
          <p:cNvSpPr txBox="1">
            <a:spLocks noGrp="1"/>
          </p:cNvSpPr>
          <p:nvPr>
            <p:ph type="title" idx="4294967295"/>
          </p:nvPr>
        </p:nvSpPr>
        <p:spPr>
          <a:xfrm>
            <a:off x="2833800" y="575950"/>
            <a:ext cx="5285700" cy="635400"/>
          </a:xfrm>
          <a:prstGeom prst="rect">
            <a:avLst/>
          </a:prstGeom>
          <a:noFill/>
        </p:spPr>
        <p:txBody>
          <a:bodyPr spcFirstLastPara="1" wrap="square" lIns="91425" tIns="91425" rIns="91425" bIns="91425" anchor="t" anchorCtr="0">
            <a:noAutofit/>
          </a:bodyPr>
          <a:lstStyle/>
          <a:p>
            <a:pPr marL="0" lvl="0" indent="0" algn="l" rtl="0">
              <a:spcBef>
                <a:spcPts val="0"/>
              </a:spcBef>
              <a:spcAft>
                <a:spcPts val="0"/>
              </a:spcAft>
              <a:buNone/>
            </a:pPr>
            <a:r>
              <a:rPr lang="en">
                <a:latin typeface="Impact"/>
                <a:ea typeface="Impact"/>
                <a:cs typeface="Impact"/>
                <a:sym typeface="Impact"/>
              </a:rPr>
              <a:t>ANALYSIS OF KNOCK-OFF GARMENT</a:t>
            </a:r>
            <a:endParaRPr>
              <a:latin typeface="Impact"/>
              <a:ea typeface="Impact"/>
              <a:cs typeface="Impact"/>
              <a:sym typeface="Impact"/>
            </a:endParaRPr>
          </a:p>
        </p:txBody>
      </p:sp>
      <p:sp>
        <p:nvSpPr>
          <p:cNvPr id="175" name="Google Shape;175;p18"/>
          <p:cNvSpPr txBox="1">
            <a:spLocks noGrp="1"/>
          </p:cNvSpPr>
          <p:nvPr>
            <p:ph type="body" idx="4294967295"/>
          </p:nvPr>
        </p:nvSpPr>
        <p:spPr>
          <a:xfrm>
            <a:off x="3279725" y="1373075"/>
            <a:ext cx="3200100" cy="3091800"/>
          </a:xfrm>
          <a:prstGeom prst="rect">
            <a:avLst/>
          </a:prstGeom>
        </p:spPr>
        <p:txBody>
          <a:bodyPr spcFirstLastPara="1" wrap="square" lIns="91425" tIns="91425" rIns="91425" bIns="91425" anchor="t" anchorCtr="0">
            <a:noAutofit/>
          </a:bodyPr>
          <a:lstStyle/>
          <a:p>
            <a:pPr marL="457200" lvl="0" indent="-307975" algn="l" rtl="0">
              <a:spcBef>
                <a:spcPts val="1200"/>
              </a:spcBef>
              <a:spcAft>
                <a:spcPts val="0"/>
              </a:spcAft>
              <a:buSzPts val="1250"/>
              <a:buFont typeface="Oswald"/>
              <a:buChar char="★"/>
            </a:pPr>
            <a:r>
              <a:rPr lang="en" sz="1250" b="1">
                <a:latin typeface="Oswald"/>
                <a:ea typeface="Oswald"/>
                <a:cs typeface="Oswald"/>
                <a:sym typeface="Oswald"/>
              </a:rPr>
              <a:t>OBEY MAKEOUT SHORT</a:t>
            </a:r>
            <a:endParaRPr sz="1250" b="1">
              <a:latin typeface="Oswald"/>
              <a:ea typeface="Oswald"/>
              <a:cs typeface="Oswald"/>
              <a:sym typeface="Oswald"/>
            </a:endParaRPr>
          </a:p>
          <a:p>
            <a:pPr marL="457200" lvl="0" indent="-307975" algn="l" rtl="0">
              <a:spcBef>
                <a:spcPts val="0"/>
              </a:spcBef>
              <a:spcAft>
                <a:spcPts val="0"/>
              </a:spcAft>
              <a:buSzPts val="1250"/>
              <a:buFont typeface="Oswald"/>
              <a:buChar char="★"/>
            </a:pPr>
            <a:r>
              <a:rPr lang="en" sz="1250">
                <a:latin typeface="Oswald"/>
                <a:ea typeface="Oswald"/>
                <a:cs typeface="Oswald"/>
                <a:sym typeface="Oswald"/>
              </a:rPr>
              <a:t>Style#: 272120071</a:t>
            </a:r>
            <a:endParaRPr sz="1250">
              <a:latin typeface="Oswald"/>
              <a:ea typeface="Oswald"/>
              <a:cs typeface="Oswald"/>
              <a:sym typeface="Oswald"/>
            </a:endParaRPr>
          </a:p>
          <a:p>
            <a:pPr marL="457200" lvl="0" indent="-307975" algn="l" rtl="0">
              <a:spcBef>
                <a:spcPts val="0"/>
              </a:spcBef>
              <a:spcAft>
                <a:spcPts val="0"/>
              </a:spcAft>
              <a:buSzPts val="1250"/>
              <a:buFont typeface="Oswald"/>
              <a:buChar char="★"/>
            </a:pPr>
            <a:r>
              <a:rPr lang="en" sz="1250">
                <a:latin typeface="Oswald"/>
                <a:ea typeface="Oswald"/>
                <a:cs typeface="Oswald"/>
                <a:sym typeface="Oswald"/>
              </a:rPr>
              <a:t>Division: Women’s</a:t>
            </a:r>
            <a:endParaRPr sz="1250">
              <a:latin typeface="Oswald"/>
              <a:ea typeface="Oswald"/>
              <a:cs typeface="Oswald"/>
              <a:sym typeface="Oswald"/>
            </a:endParaRPr>
          </a:p>
          <a:p>
            <a:pPr marL="457200" lvl="0" indent="-307975" algn="l" rtl="0">
              <a:spcBef>
                <a:spcPts val="0"/>
              </a:spcBef>
              <a:spcAft>
                <a:spcPts val="0"/>
              </a:spcAft>
              <a:buSzPts val="1250"/>
              <a:buFont typeface="Oswald"/>
              <a:buChar char="★"/>
            </a:pPr>
            <a:r>
              <a:rPr lang="en" sz="1250">
                <a:latin typeface="Oswald"/>
                <a:ea typeface="Oswald"/>
                <a:cs typeface="Oswald"/>
                <a:sym typeface="Oswald"/>
              </a:rPr>
              <a:t>Size Category:  Regular, Plus Size</a:t>
            </a:r>
            <a:endParaRPr sz="1250">
              <a:latin typeface="Oswald"/>
              <a:ea typeface="Oswald"/>
              <a:cs typeface="Oswald"/>
              <a:sym typeface="Oswald"/>
            </a:endParaRPr>
          </a:p>
          <a:p>
            <a:pPr marL="457200" lvl="0" indent="-307975" algn="l" rtl="0">
              <a:spcBef>
                <a:spcPts val="0"/>
              </a:spcBef>
              <a:spcAft>
                <a:spcPts val="0"/>
              </a:spcAft>
              <a:buSzPts val="1250"/>
              <a:buFont typeface="Oswald"/>
              <a:buChar char="★"/>
            </a:pPr>
            <a:r>
              <a:rPr lang="en" sz="1250">
                <a:latin typeface="Oswald"/>
                <a:ea typeface="Oswald"/>
                <a:cs typeface="Oswald"/>
                <a:sym typeface="Oswald"/>
              </a:rPr>
              <a:t>Size Range: xxs, xs, s, m, l, xl, xxl, xxl</a:t>
            </a:r>
            <a:endParaRPr sz="1250">
              <a:latin typeface="Oswald"/>
              <a:ea typeface="Oswald"/>
              <a:cs typeface="Oswald"/>
              <a:sym typeface="Oswald"/>
            </a:endParaRPr>
          </a:p>
          <a:p>
            <a:pPr marL="457200" lvl="0" indent="-307975" algn="l" rtl="0">
              <a:spcBef>
                <a:spcPts val="0"/>
              </a:spcBef>
              <a:spcAft>
                <a:spcPts val="0"/>
              </a:spcAft>
              <a:buSzPts val="1250"/>
              <a:buFont typeface="Oswald"/>
              <a:buChar char="★"/>
            </a:pPr>
            <a:r>
              <a:rPr lang="en" sz="1250">
                <a:latin typeface="Oswald"/>
                <a:ea typeface="Oswald"/>
                <a:cs typeface="Oswald"/>
                <a:sym typeface="Oswald"/>
              </a:rPr>
              <a:t>Sample Size:  m</a:t>
            </a:r>
            <a:endParaRPr sz="1250">
              <a:latin typeface="Oswald"/>
              <a:ea typeface="Oswald"/>
              <a:cs typeface="Oswald"/>
              <a:sym typeface="Oswald"/>
            </a:endParaRPr>
          </a:p>
          <a:p>
            <a:pPr marL="457200" lvl="0" indent="-307975" algn="l" rtl="0">
              <a:spcBef>
                <a:spcPts val="0"/>
              </a:spcBef>
              <a:spcAft>
                <a:spcPts val="0"/>
              </a:spcAft>
              <a:buSzPts val="1250"/>
              <a:buFont typeface="Oswald"/>
              <a:buChar char="★"/>
            </a:pPr>
            <a:r>
              <a:rPr lang="en" sz="1250">
                <a:latin typeface="Oswald"/>
                <a:ea typeface="Oswald"/>
                <a:cs typeface="Oswald"/>
                <a:sym typeface="Oswald"/>
              </a:rPr>
              <a:t>Season: current</a:t>
            </a:r>
            <a:endParaRPr sz="1250">
              <a:latin typeface="Oswald"/>
              <a:ea typeface="Oswald"/>
              <a:cs typeface="Oswald"/>
              <a:sym typeface="Oswald"/>
            </a:endParaRPr>
          </a:p>
          <a:p>
            <a:pPr marL="457200" lvl="0" indent="-307975" algn="l" rtl="0">
              <a:spcBef>
                <a:spcPts val="0"/>
              </a:spcBef>
              <a:spcAft>
                <a:spcPts val="0"/>
              </a:spcAft>
              <a:buSzPts val="1250"/>
              <a:buFont typeface="Oswald"/>
              <a:buChar char="★"/>
            </a:pPr>
            <a:r>
              <a:rPr lang="en" sz="1250">
                <a:latin typeface="Oswald"/>
                <a:ea typeface="Oswald"/>
                <a:cs typeface="Oswald"/>
                <a:sym typeface="Oswald"/>
              </a:rPr>
              <a:t>Estimate:  $11.96</a:t>
            </a:r>
            <a:endParaRPr sz="1250">
              <a:latin typeface="Oswald"/>
              <a:ea typeface="Oswald"/>
              <a:cs typeface="Oswald"/>
              <a:sym typeface="Oswald"/>
            </a:endParaRPr>
          </a:p>
          <a:p>
            <a:pPr marL="457200" lvl="0" indent="-307975" algn="l" rtl="0">
              <a:spcBef>
                <a:spcPts val="0"/>
              </a:spcBef>
              <a:spcAft>
                <a:spcPts val="0"/>
              </a:spcAft>
              <a:buSzPts val="1250"/>
              <a:buFont typeface="Oswald"/>
              <a:buChar char="★"/>
            </a:pPr>
            <a:r>
              <a:rPr lang="en" sz="1250">
                <a:latin typeface="Oswald"/>
                <a:ea typeface="Oswald"/>
                <a:cs typeface="Oswald"/>
                <a:sym typeface="Oswald"/>
              </a:rPr>
              <a:t>Description:  sport shorts</a:t>
            </a:r>
            <a:endParaRPr sz="1250">
              <a:latin typeface="Oswald"/>
              <a:ea typeface="Oswald"/>
              <a:cs typeface="Oswald"/>
              <a:sym typeface="Oswald"/>
            </a:endParaRPr>
          </a:p>
          <a:p>
            <a:pPr marL="457200" lvl="0" indent="-307975" algn="l" rtl="0">
              <a:spcBef>
                <a:spcPts val="0"/>
              </a:spcBef>
              <a:spcAft>
                <a:spcPts val="0"/>
              </a:spcAft>
              <a:buSzPts val="1250"/>
              <a:buFont typeface="Oswald"/>
              <a:buChar char="★"/>
            </a:pPr>
            <a:r>
              <a:rPr lang="en" sz="1250">
                <a:latin typeface="Oswald"/>
                <a:ea typeface="Oswald"/>
                <a:cs typeface="Oswald"/>
                <a:sym typeface="Oswald"/>
              </a:rPr>
              <a:t>Merchandiser/Designer/Technical Designer: </a:t>
            </a:r>
            <a:endParaRPr sz="1250">
              <a:latin typeface="Oswald"/>
              <a:ea typeface="Oswald"/>
              <a:cs typeface="Oswald"/>
              <a:sym typeface="Oswald"/>
            </a:endParaRPr>
          </a:p>
          <a:p>
            <a:pPr marL="457200" lvl="0" indent="-307975" algn="l" rtl="0">
              <a:spcBef>
                <a:spcPts val="0"/>
              </a:spcBef>
              <a:spcAft>
                <a:spcPts val="0"/>
              </a:spcAft>
              <a:buSzPts val="1250"/>
              <a:buFont typeface="Oswald"/>
              <a:buChar char="★"/>
            </a:pPr>
            <a:r>
              <a:rPr lang="en" sz="1250">
                <a:latin typeface="Oswald"/>
                <a:ea typeface="Oswald"/>
                <a:cs typeface="Oswald"/>
                <a:sym typeface="Oswald"/>
              </a:rPr>
              <a:t> Jane Doe</a:t>
            </a:r>
            <a:endParaRPr sz="1250">
              <a:latin typeface="Oswald"/>
              <a:ea typeface="Oswald"/>
              <a:cs typeface="Oswald"/>
              <a:sym typeface="Oswald"/>
            </a:endParaRPr>
          </a:p>
          <a:p>
            <a:pPr marL="0" lvl="0" indent="0" algn="l" rtl="0">
              <a:spcBef>
                <a:spcPts val="1200"/>
              </a:spcBef>
              <a:spcAft>
                <a:spcPts val="1600"/>
              </a:spcAft>
              <a:buNone/>
            </a:pPr>
            <a:endParaRPr/>
          </a:p>
        </p:txBody>
      </p:sp>
      <p:pic>
        <p:nvPicPr>
          <p:cNvPr id="176" name="Google Shape;176;p18"/>
          <p:cNvPicPr preferRelativeResize="0"/>
          <p:nvPr/>
        </p:nvPicPr>
        <p:blipFill>
          <a:blip r:embed="rId3">
            <a:alphaModFix/>
          </a:blip>
          <a:stretch>
            <a:fillRect/>
          </a:stretch>
        </p:blipFill>
        <p:spPr>
          <a:xfrm>
            <a:off x="159100" y="203550"/>
            <a:ext cx="2123950" cy="1843250"/>
          </a:xfrm>
          <a:prstGeom prst="rect">
            <a:avLst/>
          </a:prstGeom>
          <a:noFill/>
          <a:ln>
            <a:noFill/>
          </a:ln>
        </p:spPr>
      </p:pic>
      <p:sp>
        <p:nvSpPr>
          <p:cNvPr id="177" name="Google Shape;177;p18"/>
          <p:cNvSpPr txBox="1"/>
          <p:nvPr/>
        </p:nvSpPr>
        <p:spPr>
          <a:xfrm>
            <a:off x="95475" y="2046800"/>
            <a:ext cx="2927100" cy="2025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2"/>
              </a:buClr>
              <a:buSzPts val="850"/>
              <a:buFont typeface="Arial"/>
              <a:buNone/>
            </a:pPr>
            <a:r>
              <a:rPr lang="en" sz="1050" b="1">
                <a:solidFill>
                  <a:schemeClr val="dk2"/>
                </a:solidFill>
                <a:latin typeface="Oswald"/>
                <a:ea typeface="Oswald"/>
                <a:cs typeface="Oswald"/>
                <a:sym typeface="Oswald"/>
              </a:rPr>
              <a:t>ELASTIC WAIST BOXER SHORT WITH CONTRAST PIPING DETAILS</a:t>
            </a:r>
            <a:endParaRPr sz="1050" b="1">
              <a:solidFill>
                <a:schemeClr val="dk2"/>
              </a:solidFill>
              <a:latin typeface="Oswald"/>
              <a:ea typeface="Oswald"/>
              <a:cs typeface="Oswald"/>
              <a:sym typeface="Oswald"/>
            </a:endParaRPr>
          </a:p>
          <a:p>
            <a:pPr marL="0" lvl="0" indent="0" algn="l" rtl="0">
              <a:lnSpc>
                <a:spcPct val="115000"/>
              </a:lnSpc>
              <a:spcBef>
                <a:spcPts val="700"/>
              </a:spcBef>
              <a:spcAft>
                <a:spcPts val="0"/>
              </a:spcAft>
              <a:buClr>
                <a:schemeClr val="dk2"/>
              </a:buClr>
              <a:buSzPts val="850"/>
              <a:buFont typeface="Arial"/>
              <a:buNone/>
            </a:pPr>
            <a:r>
              <a:rPr lang="en" sz="1050" b="1">
                <a:solidFill>
                  <a:schemeClr val="dk2"/>
                </a:solidFill>
                <a:latin typeface="Oswald"/>
                <a:ea typeface="Oswald"/>
                <a:cs typeface="Oswald"/>
                <a:sym typeface="Oswald"/>
              </a:rPr>
              <a:t>COMES IN A CUSTOM OBEY PRINT ON SHINY SATIN FABRIC</a:t>
            </a:r>
            <a:endParaRPr sz="1050" b="1">
              <a:solidFill>
                <a:schemeClr val="dk2"/>
              </a:solidFill>
              <a:latin typeface="Oswald"/>
              <a:ea typeface="Oswald"/>
              <a:cs typeface="Oswald"/>
              <a:sym typeface="Oswald"/>
            </a:endParaRPr>
          </a:p>
          <a:p>
            <a:pPr marL="0" lvl="0" indent="0" algn="l" rtl="0">
              <a:lnSpc>
                <a:spcPct val="115000"/>
              </a:lnSpc>
              <a:spcBef>
                <a:spcPts val="700"/>
              </a:spcBef>
              <a:spcAft>
                <a:spcPts val="0"/>
              </a:spcAft>
              <a:buNone/>
            </a:pPr>
            <a:r>
              <a:rPr lang="en" sz="1050">
                <a:solidFill>
                  <a:schemeClr val="dk2"/>
                </a:solidFill>
                <a:latin typeface="Oswald"/>
                <a:ea typeface="Oswald"/>
                <a:cs typeface="Oswald"/>
                <a:sym typeface="Oswald"/>
              </a:rPr>
              <a:t>RISE: 12 ; LEG OPENING: 25</a:t>
            </a:r>
            <a:endParaRPr sz="1050">
              <a:solidFill>
                <a:schemeClr val="dk2"/>
              </a:solidFill>
              <a:latin typeface="Oswald"/>
              <a:ea typeface="Oswald"/>
              <a:cs typeface="Oswald"/>
              <a:sym typeface="Oswald"/>
            </a:endParaRPr>
          </a:p>
          <a:p>
            <a:pPr marL="0" lvl="0" indent="0" algn="l" rtl="0">
              <a:lnSpc>
                <a:spcPct val="115000"/>
              </a:lnSpc>
              <a:spcBef>
                <a:spcPts val="700"/>
              </a:spcBef>
              <a:spcAft>
                <a:spcPts val="0"/>
              </a:spcAft>
              <a:buClr>
                <a:schemeClr val="dk2"/>
              </a:buClr>
              <a:buSzPts val="850"/>
              <a:buFont typeface="Arial"/>
              <a:buNone/>
            </a:pPr>
            <a:r>
              <a:rPr lang="en" sz="1050">
                <a:solidFill>
                  <a:schemeClr val="dk2"/>
                </a:solidFill>
                <a:latin typeface="Oswald"/>
                <a:ea typeface="Oswald"/>
                <a:cs typeface="Oswald"/>
                <a:sym typeface="Oswald"/>
              </a:rPr>
              <a:t> INSEAM: 4 1/2 </a:t>
            </a:r>
            <a:endParaRPr sz="1050">
              <a:solidFill>
                <a:schemeClr val="dk2"/>
              </a:solidFill>
              <a:latin typeface="Oswald"/>
              <a:ea typeface="Oswald"/>
              <a:cs typeface="Oswald"/>
              <a:sym typeface="Oswald"/>
            </a:endParaRPr>
          </a:p>
          <a:p>
            <a:pPr marL="0" lvl="0" indent="0" algn="l" rtl="0">
              <a:lnSpc>
                <a:spcPct val="115000"/>
              </a:lnSpc>
              <a:spcBef>
                <a:spcPts val="700"/>
              </a:spcBef>
              <a:spcAft>
                <a:spcPts val="0"/>
              </a:spcAft>
              <a:buClr>
                <a:schemeClr val="dk2"/>
              </a:buClr>
              <a:buSzPts val="850"/>
              <a:buFont typeface="Arial"/>
              <a:buNone/>
            </a:pPr>
            <a:r>
              <a:rPr lang="en" sz="1050">
                <a:solidFill>
                  <a:schemeClr val="dk2"/>
                </a:solidFill>
                <a:latin typeface="Oswald"/>
                <a:ea typeface="Oswald"/>
                <a:cs typeface="Oswald"/>
                <a:sym typeface="Oswald"/>
              </a:rPr>
              <a:t>100% POLYESTER</a:t>
            </a:r>
            <a:endParaRPr sz="1050">
              <a:solidFill>
                <a:schemeClr val="dk2"/>
              </a:solidFill>
              <a:latin typeface="Oswald"/>
              <a:ea typeface="Oswald"/>
              <a:cs typeface="Oswald"/>
              <a:sym typeface="Oswald"/>
            </a:endParaRPr>
          </a:p>
          <a:p>
            <a:pPr marL="0" lvl="0" indent="0" algn="l" rtl="0">
              <a:lnSpc>
                <a:spcPct val="115000"/>
              </a:lnSpc>
              <a:spcBef>
                <a:spcPts val="700"/>
              </a:spcBef>
              <a:spcAft>
                <a:spcPts val="0"/>
              </a:spcAft>
              <a:buClr>
                <a:schemeClr val="dk2"/>
              </a:buClr>
              <a:buSzPts val="850"/>
              <a:buFont typeface="Arial"/>
              <a:buNone/>
            </a:pPr>
            <a:r>
              <a:rPr lang="en" sz="1050">
                <a:solidFill>
                  <a:schemeClr val="dk2"/>
                </a:solidFill>
                <a:latin typeface="Oswald"/>
                <a:ea typeface="Oswald"/>
                <a:cs typeface="Oswald"/>
                <a:sym typeface="Oswald"/>
              </a:rPr>
              <a:t>SKU: 272120071</a:t>
            </a:r>
            <a:endParaRPr sz="1050">
              <a:solidFill>
                <a:schemeClr val="dk2"/>
              </a:solidFill>
              <a:latin typeface="Oswald"/>
              <a:ea typeface="Oswald"/>
              <a:cs typeface="Oswald"/>
              <a:sym typeface="Oswald"/>
            </a:endParaRPr>
          </a:p>
          <a:p>
            <a:pPr marL="0" lvl="0" indent="0" algn="l" rtl="0">
              <a:lnSpc>
                <a:spcPct val="115000"/>
              </a:lnSpc>
              <a:spcBef>
                <a:spcPts val="700"/>
              </a:spcBef>
              <a:spcAft>
                <a:spcPts val="0"/>
              </a:spcAft>
              <a:buNone/>
            </a:pPr>
            <a:r>
              <a:rPr lang="en" sz="1050">
                <a:solidFill>
                  <a:schemeClr val="dk2"/>
                </a:solidFill>
                <a:latin typeface="Oswald"/>
                <a:ea typeface="Oswald"/>
                <a:cs typeface="Oswald"/>
                <a:sym typeface="Oswald"/>
              </a:rPr>
              <a:t>MODEL IS 5 FT 5 IN TALL AND </a:t>
            </a:r>
            <a:endParaRPr sz="1050">
              <a:solidFill>
                <a:schemeClr val="dk2"/>
              </a:solidFill>
              <a:latin typeface="Oswald"/>
              <a:ea typeface="Oswald"/>
              <a:cs typeface="Oswald"/>
              <a:sym typeface="Oswald"/>
            </a:endParaRPr>
          </a:p>
          <a:p>
            <a:pPr marL="0" lvl="0" indent="0" algn="l" rtl="0">
              <a:lnSpc>
                <a:spcPct val="115000"/>
              </a:lnSpc>
              <a:spcBef>
                <a:spcPts val="700"/>
              </a:spcBef>
              <a:spcAft>
                <a:spcPts val="0"/>
              </a:spcAft>
              <a:buClr>
                <a:schemeClr val="dk2"/>
              </a:buClr>
              <a:buSzPts val="850"/>
              <a:buFont typeface="Arial"/>
              <a:buNone/>
            </a:pPr>
            <a:r>
              <a:rPr lang="en" sz="1050">
                <a:solidFill>
                  <a:schemeClr val="dk2"/>
                </a:solidFill>
                <a:latin typeface="Oswald"/>
                <a:ea typeface="Oswald"/>
                <a:cs typeface="Oswald"/>
                <a:sym typeface="Oswald"/>
              </a:rPr>
              <a:t>WEARING A SIZE SMALL</a:t>
            </a:r>
            <a:endParaRPr sz="1050">
              <a:solidFill>
                <a:schemeClr val="dk2"/>
              </a:solidFill>
              <a:latin typeface="Oswald"/>
              <a:ea typeface="Oswald"/>
              <a:cs typeface="Oswald"/>
              <a:sym typeface="Oswald"/>
            </a:endParaRPr>
          </a:p>
          <a:p>
            <a:pPr marL="0" lvl="0" indent="0" algn="l" rtl="0">
              <a:spcBef>
                <a:spcPts val="700"/>
              </a:spcBef>
              <a:spcAft>
                <a:spcPts val="0"/>
              </a:spcAft>
              <a:buNone/>
            </a:pPr>
            <a:endParaRPr>
              <a:latin typeface="Lato"/>
              <a:ea typeface="Lato"/>
              <a:cs typeface="Lato"/>
              <a:sym typeface="Lato"/>
            </a:endParaRPr>
          </a:p>
        </p:txBody>
      </p:sp>
      <p:sp>
        <p:nvSpPr>
          <p:cNvPr id="178" name="Google Shape;178;p18"/>
          <p:cNvSpPr txBox="1"/>
          <p:nvPr/>
        </p:nvSpPr>
        <p:spPr>
          <a:xfrm>
            <a:off x="6673350" y="1293850"/>
            <a:ext cx="2280000" cy="2311800"/>
          </a:xfrm>
          <a:prstGeom prst="rect">
            <a:avLst/>
          </a:prstGeom>
          <a:noFill/>
          <a:ln>
            <a:noFill/>
          </a:ln>
        </p:spPr>
        <p:txBody>
          <a:bodyPr spcFirstLastPara="1" wrap="square" lIns="91425" tIns="91425" rIns="91425" bIns="91425" anchor="t" anchorCtr="0">
            <a:noAutofit/>
          </a:bodyPr>
          <a:lstStyle/>
          <a:p>
            <a:pPr marL="457200" lvl="0" indent="-307975" algn="l" rtl="0">
              <a:lnSpc>
                <a:spcPct val="115000"/>
              </a:lnSpc>
              <a:spcBef>
                <a:spcPts val="1200"/>
              </a:spcBef>
              <a:spcAft>
                <a:spcPts val="0"/>
              </a:spcAft>
              <a:buClr>
                <a:schemeClr val="dk2"/>
              </a:buClr>
              <a:buSzPts val="1250"/>
              <a:buFont typeface="Oswald"/>
              <a:buChar char="★"/>
            </a:pPr>
            <a:r>
              <a:rPr lang="en" sz="1250" b="1">
                <a:solidFill>
                  <a:schemeClr val="dk2"/>
                </a:solidFill>
                <a:latin typeface="Oswald"/>
                <a:ea typeface="Oswald"/>
                <a:cs typeface="Oswald"/>
                <a:sym typeface="Oswald"/>
              </a:rPr>
              <a:t>Brand: Obey</a:t>
            </a:r>
            <a:endParaRPr sz="1250" b="1">
              <a:solidFill>
                <a:schemeClr val="dk2"/>
              </a:solidFill>
              <a:latin typeface="Oswald"/>
              <a:ea typeface="Oswald"/>
              <a:cs typeface="Oswald"/>
              <a:sym typeface="Oswald"/>
            </a:endParaRPr>
          </a:p>
          <a:p>
            <a:pPr marL="457200" lvl="0" indent="-307975" algn="l" rtl="0">
              <a:lnSpc>
                <a:spcPct val="115000"/>
              </a:lnSpc>
              <a:spcBef>
                <a:spcPts val="0"/>
              </a:spcBef>
              <a:spcAft>
                <a:spcPts val="0"/>
              </a:spcAft>
              <a:buClr>
                <a:schemeClr val="dk2"/>
              </a:buClr>
              <a:buSzPts val="1250"/>
              <a:buFont typeface="Oswald"/>
              <a:buChar char="★"/>
            </a:pPr>
            <a:r>
              <a:rPr lang="en" sz="1250">
                <a:solidFill>
                  <a:schemeClr val="dk2"/>
                </a:solidFill>
                <a:latin typeface="Oswald"/>
                <a:ea typeface="Oswald"/>
                <a:cs typeface="Oswald"/>
                <a:sym typeface="Oswald"/>
              </a:rPr>
              <a:t>Fabric:  100%, woven, satin</a:t>
            </a:r>
            <a:endParaRPr sz="1250">
              <a:solidFill>
                <a:schemeClr val="dk2"/>
              </a:solidFill>
              <a:latin typeface="Oswald"/>
              <a:ea typeface="Oswald"/>
              <a:cs typeface="Oswald"/>
              <a:sym typeface="Oswald"/>
            </a:endParaRPr>
          </a:p>
          <a:p>
            <a:pPr marL="457200" lvl="0" indent="-307975" algn="l" rtl="0">
              <a:lnSpc>
                <a:spcPct val="115000"/>
              </a:lnSpc>
              <a:spcBef>
                <a:spcPts val="0"/>
              </a:spcBef>
              <a:spcAft>
                <a:spcPts val="0"/>
              </a:spcAft>
              <a:buClr>
                <a:schemeClr val="dk2"/>
              </a:buClr>
              <a:buSzPts val="1250"/>
              <a:buFont typeface="Oswald"/>
              <a:buChar char="★"/>
            </a:pPr>
            <a:r>
              <a:rPr lang="en" sz="1250">
                <a:solidFill>
                  <a:schemeClr val="dk2"/>
                </a:solidFill>
                <a:latin typeface="Oswald"/>
                <a:ea typeface="Oswald"/>
                <a:cs typeface="Oswald"/>
                <a:sym typeface="Oswald"/>
              </a:rPr>
              <a:t>Colors:  red and blue, light blue and orange</a:t>
            </a:r>
            <a:endParaRPr sz="1250">
              <a:solidFill>
                <a:schemeClr val="dk2"/>
              </a:solidFill>
              <a:latin typeface="Oswald"/>
              <a:ea typeface="Oswald"/>
              <a:cs typeface="Oswald"/>
              <a:sym typeface="Oswald"/>
            </a:endParaRPr>
          </a:p>
          <a:p>
            <a:pPr marL="457200" lvl="0" indent="-307975" algn="l" rtl="0">
              <a:lnSpc>
                <a:spcPct val="115000"/>
              </a:lnSpc>
              <a:spcBef>
                <a:spcPts val="0"/>
              </a:spcBef>
              <a:spcAft>
                <a:spcPts val="0"/>
              </a:spcAft>
              <a:buClr>
                <a:schemeClr val="dk2"/>
              </a:buClr>
              <a:buSzPts val="1250"/>
              <a:buFont typeface="Oswald"/>
              <a:buChar char="★"/>
            </a:pPr>
            <a:r>
              <a:rPr lang="en" sz="1250">
                <a:solidFill>
                  <a:schemeClr val="dk2"/>
                </a:solidFill>
                <a:latin typeface="Oswald"/>
                <a:ea typeface="Oswald"/>
                <a:cs typeface="Oswald"/>
                <a:sym typeface="Oswald"/>
              </a:rPr>
              <a:t>Create Date:  2/21/20</a:t>
            </a:r>
            <a:endParaRPr sz="1250">
              <a:solidFill>
                <a:schemeClr val="dk2"/>
              </a:solidFill>
              <a:latin typeface="Oswald"/>
              <a:ea typeface="Oswald"/>
              <a:cs typeface="Oswald"/>
              <a:sym typeface="Oswald"/>
            </a:endParaRPr>
          </a:p>
          <a:p>
            <a:pPr marL="457200" lvl="0" indent="-307975" algn="l" rtl="0">
              <a:lnSpc>
                <a:spcPct val="115000"/>
              </a:lnSpc>
              <a:spcBef>
                <a:spcPts val="0"/>
              </a:spcBef>
              <a:spcAft>
                <a:spcPts val="0"/>
              </a:spcAft>
              <a:buClr>
                <a:schemeClr val="dk2"/>
              </a:buClr>
              <a:buSzPts val="1250"/>
              <a:buFont typeface="Oswald"/>
              <a:buChar char="★"/>
            </a:pPr>
            <a:r>
              <a:rPr lang="en" sz="1250">
                <a:solidFill>
                  <a:schemeClr val="dk2"/>
                </a:solidFill>
                <a:latin typeface="Oswald"/>
                <a:ea typeface="Oswald"/>
                <a:cs typeface="Oswald"/>
                <a:sym typeface="Oswald"/>
              </a:rPr>
              <a:t>Modified:  yes</a:t>
            </a:r>
            <a:endParaRPr sz="1250">
              <a:solidFill>
                <a:schemeClr val="dk2"/>
              </a:solidFill>
              <a:latin typeface="Oswald"/>
              <a:ea typeface="Oswald"/>
              <a:cs typeface="Oswald"/>
              <a:sym typeface="Oswald"/>
            </a:endParaRPr>
          </a:p>
          <a:p>
            <a:pPr marL="457200" lvl="0" indent="-307975" algn="l" rtl="0">
              <a:lnSpc>
                <a:spcPct val="115000"/>
              </a:lnSpc>
              <a:spcBef>
                <a:spcPts val="0"/>
              </a:spcBef>
              <a:spcAft>
                <a:spcPts val="0"/>
              </a:spcAft>
              <a:buClr>
                <a:schemeClr val="dk2"/>
              </a:buClr>
              <a:buSzPts val="1250"/>
              <a:buFont typeface="Oswald"/>
              <a:buChar char="★"/>
            </a:pPr>
            <a:r>
              <a:rPr lang="en" sz="1250">
                <a:solidFill>
                  <a:schemeClr val="dk2"/>
                </a:solidFill>
                <a:latin typeface="Oswald"/>
                <a:ea typeface="Oswald"/>
                <a:cs typeface="Oswald"/>
                <a:sym typeface="Oswald"/>
              </a:rPr>
              <a:t>Due Date:  </a:t>
            </a:r>
            <a:endParaRPr sz="1250">
              <a:solidFill>
                <a:schemeClr val="dk2"/>
              </a:solidFill>
              <a:latin typeface="Oswald"/>
              <a:ea typeface="Oswald"/>
              <a:cs typeface="Oswald"/>
              <a:sym typeface="Oswald"/>
            </a:endParaRPr>
          </a:p>
          <a:p>
            <a:pPr marL="457200" lvl="0" indent="-307975" algn="l" rtl="0">
              <a:lnSpc>
                <a:spcPct val="115000"/>
              </a:lnSpc>
              <a:spcBef>
                <a:spcPts val="0"/>
              </a:spcBef>
              <a:spcAft>
                <a:spcPts val="0"/>
              </a:spcAft>
              <a:buClr>
                <a:schemeClr val="dk2"/>
              </a:buClr>
              <a:buSzPts val="1250"/>
              <a:buFont typeface="Oswald"/>
              <a:buChar char="★"/>
            </a:pPr>
            <a:r>
              <a:rPr lang="en" sz="1250">
                <a:solidFill>
                  <a:schemeClr val="dk2"/>
                </a:solidFill>
                <a:latin typeface="Oswald"/>
                <a:ea typeface="Oswald"/>
                <a:cs typeface="Oswald"/>
                <a:sym typeface="Oswald"/>
              </a:rPr>
              <a:t>Ship Date:  3/1/21</a:t>
            </a:r>
            <a:endParaRPr sz="1250">
              <a:solidFill>
                <a:schemeClr val="dk2"/>
              </a:solidFill>
              <a:latin typeface="Oswald"/>
              <a:ea typeface="Oswald"/>
              <a:cs typeface="Oswald"/>
              <a:sym typeface="Oswald"/>
            </a:endParaRPr>
          </a:p>
          <a:p>
            <a:pPr marL="457200" lvl="0" indent="-307975" algn="l" rtl="0">
              <a:lnSpc>
                <a:spcPct val="115000"/>
              </a:lnSpc>
              <a:spcBef>
                <a:spcPts val="0"/>
              </a:spcBef>
              <a:spcAft>
                <a:spcPts val="0"/>
              </a:spcAft>
              <a:buClr>
                <a:schemeClr val="dk2"/>
              </a:buClr>
              <a:buSzPts val="1250"/>
              <a:buFont typeface="Oswald"/>
              <a:buChar char="★"/>
            </a:pPr>
            <a:r>
              <a:rPr lang="en" sz="1250">
                <a:solidFill>
                  <a:schemeClr val="dk2"/>
                </a:solidFill>
                <a:latin typeface="Oswald"/>
                <a:ea typeface="Oswald"/>
                <a:cs typeface="Oswald"/>
                <a:sym typeface="Oswald"/>
              </a:rPr>
              <a:t>Vendor:  woopity dooda</a:t>
            </a:r>
            <a:endParaRPr sz="1250">
              <a:solidFill>
                <a:schemeClr val="dk2"/>
              </a:solidFill>
              <a:latin typeface="Oswald"/>
              <a:ea typeface="Oswald"/>
              <a:cs typeface="Oswald"/>
              <a:sym typeface="Oswald"/>
            </a:endParaRPr>
          </a:p>
          <a:p>
            <a:pPr marL="0" lvl="0" indent="0" algn="l" rtl="0">
              <a:lnSpc>
                <a:spcPct val="115000"/>
              </a:lnSpc>
              <a:spcBef>
                <a:spcPts val="1200"/>
              </a:spcBef>
              <a:spcAft>
                <a:spcPts val="0"/>
              </a:spcAft>
              <a:buClr>
                <a:schemeClr val="dk2"/>
              </a:buClr>
              <a:buSzPts val="1100"/>
              <a:buFont typeface="Arial"/>
              <a:buNone/>
            </a:pPr>
            <a:endParaRPr sz="1800">
              <a:solidFill>
                <a:schemeClr val="dk2"/>
              </a:solidFill>
              <a:latin typeface="Lato"/>
              <a:ea typeface="Lato"/>
              <a:cs typeface="Lato"/>
              <a:sym typeface="Lato"/>
            </a:endParaRPr>
          </a:p>
          <a:p>
            <a:pPr marL="0" lvl="0" indent="0" algn="l" rtl="0">
              <a:spcBef>
                <a:spcPts val="1600"/>
              </a:spcBef>
              <a:spcAft>
                <a:spcPts val="0"/>
              </a:spcAft>
              <a:buNone/>
            </a:pPr>
            <a:endParaRPr>
              <a:latin typeface="Lato"/>
              <a:ea typeface="Lato"/>
              <a:cs typeface="Lato"/>
              <a:sym typeface="Lato"/>
            </a:endParaRPr>
          </a:p>
        </p:txBody>
      </p:sp>
      <p:pic>
        <p:nvPicPr>
          <p:cNvPr id="179" name="Google Shape;179;p18"/>
          <p:cNvPicPr preferRelativeResize="0"/>
          <p:nvPr/>
        </p:nvPicPr>
        <p:blipFill>
          <a:blip r:embed="rId4">
            <a:alphaModFix/>
          </a:blip>
          <a:stretch>
            <a:fillRect/>
          </a:stretch>
        </p:blipFill>
        <p:spPr>
          <a:xfrm>
            <a:off x="1726000" y="2868475"/>
            <a:ext cx="1642574" cy="1768275"/>
          </a:xfrm>
          <a:prstGeom prst="rect">
            <a:avLst/>
          </a:prstGeom>
          <a:noFill/>
          <a:ln>
            <a:noFill/>
          </a:ln>
        </p:spPr>
      </p:pic>
      <p:sp>
        <p:nvSpPr>
          <p:cNvPr id="180" name="Google Shape;180;p18"/>
          <p:cNvSpPr txBox="1"/>
          <p:nvPr/>
        </p:nvSpPr>
        <p:spPr>
          <a:xfrm>
            <a:off x="6537250" y="3605650"/>
            <a:ext cx="2184600" cy="10311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Oswald"/>
                <a:ea typeface="Oswald"/>
                <a:cs typeface="Oswald"/>
                <a:sym typeface="Oswald"/>
              </a:rPr>
              <a:t>$59 Obeyclothing.com</a:t>
            </a:r>
            <a:endParaRPr b="1">
              <a:latin typeface="Oswald"/>
              <a:ea typeface="Oswald"/>
              <a:cs typeface="Oswald"/>
              <a:sym typeface="Oswald"/>
            </a:endParaRPr>
          </a:p>
          <a:p>
            <a:pPr marL="0" lvl="0" indent="0" algn="l" rtl="0">
              <a:spcBef>
                <a:spcPts val="0"/>
              </a:spcBef>
              <a:spcAft>
                <a:spcPts val="0"/>
              </a:spcAft>
              <a:buNone/>
            </a:pPr>
            <a:r>
              <a:rPr lang="en" b="1">
                <a:latin typeface="Oswald"/>
                <a:ea typeface="Oswald"/>
                <a:cs typeface="Oswald"/>
                <a:sym typeface="Oswald"/>
              </a:rPr>
              <a:t>Target Market? Trendy teens</a:t>
            </a:r>
            <a:r>
              <a:rPr lang="en">
                <a:latin typeface="Oswald"/>
                <a:ea typeface="Oswald"/>
                <a:cs typeface="Oswald"/>
                <a:sym typeface="Oswald"/>
              </a:rPr>
              <a:t> with a </a:t>
            </a:r>
            <a:r>
              <a:rPr lang="en" b="1">
                <a:latin typeface="Oswald"/>
                <a:ea typeface="Oswald"/>
                <a:cs typeface="Oswald"/>
                <a:sym typeface="Oswald"/>
              </a:rPr>
              <a:t>large</a:t>
            </a:r>
            <a:r>
              <a:rPr lang="en">
                <a:latin typeface="Oswald"/>
                <a:ea typeface="Oswald"/>
                <a:cs typeface="Oswald"/>
                <a:sym typeface="Oswald"/>
              </a:rPr>
              <a:t> amount of </a:t>
            </a:r>
            <a:r>
              <a:rPr lang="en" b="1">
                <a:latin typeface="Oswald"/>
                <a:ea typeface="Oswald"/>
                <a:cs typeface="Oswald"/>
                <a:sym typeface="Oswald"/>
              </a:rPr>
              <a:t>disposable income</a:t>
            </a:r>
            <a:endParaRPr>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4"/>
        <p:cNvGrpSpPr/>
        <p:nvPr/>
      </p:nvGrpSpPr>
      <p:grpSpPr>
        <a:xfrm>
          <a:off x="0" y="0"/>
          <a:ext cx="0" cy="0"/>
          <a:chOff x="0" y="0"/>
          <a:chExt cx="0" cy="0"/>
        </a:xfrm>
      </p:grpSpPr>
      <p:sp>
        <p:nvSpPr>
          <p:cNvPr id="185" name="Google Shape;185;p19"/>
          <p:cNvSpPr txBox="1">
            <a:spLocks noGrp="1"/>
          </p:cNvSpPr>
          <p:nvPr>
            <p:ph type="title" idx="4294967295"/>
          </p:nvPr>
        </p:nvSpPr>
        <p:spPr>
          <a:xfrm>
            <a:off x="1901050" y="1973500"/>
            <a:ext cx="4619400" cy="1018200"/>
          </a:xfrm>
          <a:prstGeom prst="rect">
            <a:avLst/>
          </a:prstGeom>
          <a:noFill/>
        </p:spPr>
        <p:txBody>
          <a:bodyPr spcFirstLastPara="1" wrap="square" lIns="91425" tIns="91425" rIns="91425" bIns="91425" anchor="t" anchorCtr="0">
            <a:noAutofit/>
          </a:bodyPr>
          <a:lstStyle/>
          <a:p>
            <a:pPr marL="0" lvl="0" indent="0" algn="ctr" rtl="0">
              <a:spcBef>
                <a:spcPts val="0"/>
              </a:spcBef>
              <a:spcAft>
                <a:spcPts val="0"/>
              </a:spcAft>
              <a:buNone/>
            </a:pPr>
            <a:r>
              <a:rPr lang="en" sz="2300">
                <a:highlight>
                  <a:srgbClr val="FFD9F5"/>
                </a:highlight>
              </a:rPr>
              <a:t>CLOVER Spring/Summer 2020</a:t>
            </a:r>
            <a:endParaRPr sz="2300">
              <a:highlight>
                <a:srgbClr val="FFD9F5"/>
              </a:highlight>
            </a:endParaRPr>
          </a:p>
          <a:p>
            <a:pPr marL="0" lvl="0" indent="0" algn="ctr" rtl="0">
              <a:spcBef>
                <a:spcPts val="0"/>
              </a:spcBef>
              <a:spcAft>
                <a:spcPts val="0"/>
              </a:spcAft>
              <a:buNone/>
            </a:pPr>
            <a:r>
              <a:rPr lang="en" sz="2900">
                <a:solidFill>
                  <a:srgbClr val="000000"/>
                </a:solidFill>
                <a:highlight>
                  <a:srgbClr val="FFD9F5"/>
                </a:highlight>
                <a:latin typeface="Covered By Your Grace"/>
                <a:ea typeface="Covered By Your Grace"/>
                <a:cs typeface="Covered By Your Grace"/>
                <a:sym typeface="Covered By Your Grace"/>
              </a:rPr>
              <a:t>The Runaway collection</a:t>
            </a:r>
            <a:endParaRPr sz="2900">
              <a:solidFill>
                <a:srgbClr val="000000"/>
              </a:solidFill>
              <a:highlight>
                <a:srgbClr val="FFD9F5"/>
              </a:highlight>
              <a:latin typeface="Covered By Your Grace"/>
              <a:ea typeface="Covered By Your Grace"/>
              <a:cs typeface="Covered By Your Grace"/>
              <a:sym typeface="Covered By Your Grace"/>
            </a:endParaRPr>
          </a:p>
        </p:txBody>
      </p:sp>
      <p:pic>
        <p:nvPicPr>
          <p:cNvPr id="186" name="Google Shape;186;p19"/>
          <p:cNvPicPr preferRelativeResize="0"/>
          <p:nvPr/>
        </p:nvPicPr>
        <p:blipFill>
          <a:blip r:embed="rId4">
            <a:alphaModFix/>
          </a:blip>
          <a:stretch>
            <a:fillRect/>
          </a:stretch>
        </p:blipFill>
        <p:spPr>
          <a:xfrm>
            <a:off x="5649875" y="43750"/>
            <a:ext cx="1700576" cy="1673175"/>
          </a:xfrm>
          <a:prstGeom prst="rect">
            <a:avLst/>
          </a:prstGeom>
          <a:noFill/>
          <a:ln>
            <a:noFill/>
          </a:ln>
        </p:spPr>
      </p:pic>
      <p:pic>
        <p:nvPicPr>
          <p:cNvPr id="187" name="Google Shape;187;p19"/>
          <p:cNvPicPr preferRelativeResize="0"/>
          <p:nvPr/>
        </p:nvPicPr>
        <p:blipFill>
          <a:blip r:embed="rId5">
            <a:alphaModFix/>
          </a:blip>
          <a:stretch>
            <a:fillRect/>
          </a:stretch>
        </p:blipFill>
        <p:spPr>
          <a:xfrm>
            <a:off x="7288250" y="0"/>
            <a:ext cx="1838575" cy="1760650"/>
          </a:xfrm>
          <a:prstGeom prst="rect">
            <a:avLst/>
          </a:prstGeom>
          <a:noFill/>
          <a:ln>
            <a:noFill/>
          </a:ln>
        </p:spPr>
      </p:pic>
      <p:pic>
        <p:nvPicPr>
          <p:cNvPr id="188" name="Google Shape;188;p19"/>
          <p:cNvPicPr preferRelativeResize="0"/>
          <p:nvPr/>
        </p:nvPicPr>
        <p:blipFill>
          <a:blip r:embed="rId6">
            <a:alphaModFix/>
          </a:blip>
          <a:stretch>
            <a:fillRect/>
          </a:stretch>
        </p:blipFill>
        <p:spPr>
          <a:xfrm>
            <a:off x="6378075" y="274700"/>
            <a:ext cx="1891000" cy="1875100"/>
          </a:xfrm>
          <a:prstGeom prst="rect">
            <a:avLst/>
          </a:prstGeom>
          <a:noFill/>
          <a:ln>
            <a:noFill/>
          </a:ln>
        </p:spPr>
      </p:pic>
      <p:pic>
        <p:nvPicPr>
          <p:cNvPr id="189" name="Google Shape;189;p19"/>
          <p:cNvPicPr preferRelativeResize="0"/>
          <p:nvPr/>
        </p:nvPicPr>
        <p:blipFill>
          <a:blip r:embed="rId7">
            <a:alphaModFix/>
          </a:blip>
          <a:stretch>
            <a:fillRect/>
          </a:stretch>
        </p:blipFill>
        <p:spPr>
          <a:xfrm>
            <a:off x="6947700" y="2393934"/>
            <a:ext cx="1268075" cy="1509617"/>
          </a:xfrm>
          <a:prstGeom prst="rect">
            <a:avLst/>
          </a:prstGeom>
          <a:noFill/>
          <a:ln>
            <a:noFill/>
          </a:ln>
        </p:spPr>
      </p:pic>
      <p:pic>
        <p:nvPicPr>
          <p:cNvPr id="190" name="Google Shape;190;p19"/>
          <p:cNvPicPr preferRelativeResize="0"/>
          <p:nvPr/>
        </p:nvPicPr>
        <p:blipFill>
          <a:blip r:embed="rId8">
            <a:alphaModFix/>
          </a:blip>
          <a:stretch>
            <a:fillRect/>
          </a:stretch>
        </p:blipFill>
        <p:spPr>
          <a:xfrm>
            <a:off x="6082374" y="3591650"/>
            <a:ext cx="1268075" cy="1509600"/>
          </a:xfrm>
          <a:prstGeom prst="rect">
            <a:avLst/>
          </a:prstGeom>
          <a:noFill/>
          <a:ln>
            <a:noFill/>
          </a:ln>
        </p:spPr>
      </p:pic>
      <p:pic>
        <p:nvPicPr>
          <p:cNvPr id="191" name="Google Shape;191;p19"/>
          <p:cNvPicPr preferRelativeResize="0"/>
          <p:nvPr/>
        </p:nvPicPr>
        <p:blipFill>
          <a:blip r:embed="rId9">
            <a:alphaModFix/>
          </a:blip>
          <a:stretch>
            <a:fillRect/>
          </a:stretch>
        </p:blipFill>
        <p:spPr>
          <a:xfrm>
            <a:off x="7794546" y="3435212"/>
            <a:ext cx="1399500" cy="1666050"/>
          </a:xfrm>
          <a:prstGeom prst="rect">
            <a:avLst/>
          </a:prstGeom>
          <a:noFill/>
          <a:ln>
            <a:noFill/>
          </a:ln>
        </p:spPr>
      </p:pic>
      <p:pic>
        <p:nvPicPr>
          <p:cNvPr id="192" name="Google Shape;192;p19"/>
          <p:cNvPicPr preferRelativeResize="0"/>
          <p:nvPr/>
        </p:nvPicPr>
        <p:blipFill>
          <a:blip r:embed="rId10">
            <a:alphaModFix/>
          </a:blip>
          <a:stretch>
            <a:fillRect/>
          </a:stretch>
        </p:blipFill>
        <p:spPr>
          <a:xfrm>
            <a:off x="0" y="2882875"/>
            <a:ext cx="1059668" cy="2260624"/>
          </a:xfrm>
          <a:prstGeom prst="rect">
            <a:avLst/>
          </a:prstGeom>
          <a:noFill/>
          <a:ln>
            <a:noFill/>
          </a:ln>
        </p:spPr>
      </p:pic>
      <p:pic>
        <p:nvPicPr>
          <p:cNvPr id="193" name="Google Shape;193;p19"/>
          <p:cNvPicPr preferRelativeResize="0"/>
          <p:nvPr/>
        </p:nvPicPr>
        <p:blipFill>
          <a:blip r:embed="rId11">
            <a:alphaModFix/>
          </a:blip>
          <a:stretch>
            <a:fillRect/>
          </a:stretch>
        </p:blipFill>
        <p:spPr>
          <a:xfrm>
            <a:off x="665425" y="2882883"/>
            <a:ext cx="1059675" cy="2260617"/>
          </a:xfrm>
          <a:prstGeom prst="rect">
            <a:avLst/>
          </a:prstGeom>
          <a:noFill/>
          <a:ln>
            <a:noFill/>
          </a:ln>
        </p:spPr>
      </p:pic>
      <p:pic>
        <p:nvPicPr>
          <p:cNvPr id="194" name="Google Shape;194;p19"/>
          <p:cNvPicPr preferRelativeResize="0"/>
          <p:nvPr/>
        </p:nvPicPr>
        <p:blipFill>
          <a:blip r:embed="rId12">
            <a:alphaModFix/>
          </a:blip>
          <a:stretch>
            <a:fillRect/>
          </a:stretch>
        </p:blipFill>
        <p:spPr>
          <a:xfrm>
            <a:off x="1440175" y="2882877"/>
            <a:ext cx="1059675" cy="2260623"/>
          </a:xfrm>
          <a:prstGeom prst="rect">
            <a:avLst/>
          </a:prstGeom>
          <a:noFill/>
          <a:ln>
            <a:noFill/>
          </a:ln>
        </p:spPr>
      </p:pic>
      <p:pic>
        <p:nvPicPr>
          <p:cNvPr id="195" name="Google Shape;195;p19"/>
          <p:cNvPicPr preferRelativeResize="0"/>
          <p:nvPr/>
        </p:nvPicPr>
        <p:blipFill rotWithShape="1">
          <a:blip r:embed="rId13">
            <a:alphaModFix/>
          </a:blip>
          <a:srcRect t="5150" b="-5150"/>
          <a:stretch/>
        </p:blipFill>
        <p:spPr>
          <a:xfrm>
            <a:off x="2499838" y="3761188"/>
            <a:ext cx="1552913" cy="1474737"/>
          </a:xfrm>
          <a:prstGeom prst="rect">
            <a:avLst/>
          </a:prstGeom>
          <a:noFill/>
          <a:ln>
            <a:noFill/>
          </a:ln>
        </p:spPr>
      </p:pic>
      <p:pic>
        <p:nvPicPr>
          <p:cNvPr id="196" name="Google Shape;196;p19"/>
          <p:cNvPicPr preferRelativeResize="0"/>
          <p:nvPr/>
        </p:nvPicPr>
        <p:blipFill>
          <a:blip r:embed="rId14">
            <a:alphaModFix/>
          </a:blip>
          <a:stretch>
            <a:fillRect/>
          </a:stretch>
        </p:blipFill>
        <p:spPr>
          <a:xfrm>
            <a:off x="3515107" y="2922856"/>
            <a:ext cx="1429705" cy="1500270"/>
          </a:xfrm>
          <a:prstGeom prst="rect">
            <a:avLst/>
          </a:prstGeom>
          <a:noFill/>
          <a:ln>
            <a:noFill/>
          </a:ln>
        </p:spPr>
      </p:pic>
      <p:pic>
        <p:nvPicPr>
          <p:cNvPr id="197" name="Google Shape;197;p19"/>
          <p:cNvPicPr preferRelativeResize="0"/>
          <p:nvPr/>
        </p:nvPicPr>
        <p:blipFill>
          <a:blip r:embed="rId15">
            <a:alphaModFix/>
          </a:blip>
          <a:stretch>
            <a:fillRect/>
          </a:stretch>
        </p:blipFill>
        <p:spPr>
          <a:xfrm>
            <a:off x="4361562" y="3709404"/>
            <a:ext cx="1552900" cy="1471708"/>
          </a:xfrm>
          <a:prstGeom prst="rect">
            <a:avLst/>
          </a:prstGeom>
          <a:noFill/>
          <a:ln>
            <a:noFill/>
          </a:ln>
        </p:spPr>
      </p:pic>
      <p:pic>
        <p:nvPicPr>
          <p:cNvPr id="198" name="Google Shape;198;p19"/>
          <p:cNvPicPr preferRelativeResize="0"/>
          <p:nvPr/>
        </p:nvPicPr>
        <p:blipFill>
          <a:blip r:embed="rId16">
            <a:alphaModFix/>
          </a:blip>
          <a:stretch>
            <a:fillRect/>
          </a:stretch>
        </p:blipFill>
        <p:spPr>
          <a:xfrm>
            <a:off x="3397575" y="977485"/>
            <a:ext cx="1700574" cy="973840"/>
          </a:xfrm>
          <a:prstGeom prst="rect">
            <a:avLst/>
          </a:prstGeom>
          <a:noFill/>
          <a:ln>
            <a:noFill/>
          </a:ln>
        </p:spPr>
      </p:pic>
      <p:pic>
        <p:nvPicPr>
          <p:cNvPr id="199" name="Google Shape;199;p19"/>
          <p:cNvPicPr preferRelativeResize="0"/>
          <p:nvPr/>
        </p:nvPicPr>
        <p:blipFill>
          <a:blip r:embed="rId17">
            <a:alphaModFix/>
          </a:blip>
          <a:stretch>
            <a:fillRect/>
          </a:stretch>
        </p:blipFill>
        <p:spPr>
          <a:xfrm>
            <a:off x="2640750" y="7"/>
            <a:ext cx="1700574" cy="977468"/>
          </a:xfrm>
          <a:prstGeom prst="rect">
            <a:avLst/>
          </a:prstGeom>
          <a:noFill/>
          <a:ln>
            <a:noFill/>
          </a:ln>
        </p:spPr>
      </p:pic>
      <p:pic>
        <p:nvPicPr>
          <p:cNvPr id="200" name="Google Shape;200;p19"/>
          <p:cNvPicPr preferRelativeResize="0"/>
          <p:nvPr/>
        </p:nvPicPr>
        <p:blipFill>
          <a:blip r:embed="rId18">
            <a:alphaModFix/>
          </a:blip>
          <a:stretch>
            <a:fillRect/>
          </a:stretch>
        </p:blipFill>
        <p:spPr>
          <a:xfrm>
            <a:off x="4193662" y="-20436"/>
            <a:ext cx="1765174" cy="1018348"/>
          </a:xfrm>
          <a:prstGeom prst="rect">
            <a:avLst/>
          </a:prstGeom>
          <a:noFill/>
          <a:ln>
            <a:noFill/>
          </a:ln>
        </p:spPr>
      </p:pic>
      <p:pic>
        <p:nvPicPr>
          <p:cNvPr id="201" name="Google Shape;201;p19"/>
          <p:cNvPicPr preferRelativeResize="0"/>
          <p:nvPr/>
        </p:nvPicPr>
        <p:blipFill>
          <a:blip r:embed="rId19">
            <a:alphaModFix/>
          </a:blip>
          <a:stretch>
            <a:fillRect/>
          </a:stretch>
        </p:blipFill>
        <p:spPr>
          <a:xfrm>
            <a:off x="665437" y="1216670"/>
            <a:ext cx="1206275" cy="1314304"/>
          </a:xfrm>
          <a:prstGeom prst="rect">
            <a:avLst/>
          </a:prstGeom>
          <a:noFill/>
          <a:ln>
            <a:noFill/>
          </a:ln>
        </p:spPr>
      </p:pic>
      <p:pic>
        <p:nvPicPr>
          <p:cNvPr id="202" name="Google Shape;202;p19"/>
          <p:cNvPicPr preferRelativeResize="0"/>
          <p:nvPr/>
        </p:nvPicPr>
        <p:blipFill>
          <a:blip r:embed="rId20">
            <a:alphaModFix/>
          </a:blip>
          <a:stretch>
            <a:fillRect/>
          </a:stretch>
        </p:blipFill>
        <p:spPr>
          <a:xfrm>
            <a:off x="0" y="-20437"/>
            <a:ext cx="1135650" cy="1237104"/>
          </a:xfrm>
          <a:prstGeom prst="rect">
            <a:avLst/>
          </a:prstGeom>
          <a:noFill/>
          <a:ln>
            <a:noFill/>
          </a:ln>
        </p:spPr>
      </p:pic>
      <p:pic>
        <p:nvPicPr>
          <p:cNvPr id="203" name="Google Shape;203;p19"/>
          <p:cNvPicPr preferRelativeResize="0"/>
          <p:nvPr/>
        </p:nvPicPr>
        <p:blipFill>
          <a:blip r:embed="rId21">
            <a:alphaModFix/>
          </a:blip>
          <a:stretch>
            <a:fillRect/>
          </a:stretch>
        </p:blipFill>
        <p:spPr>
          <a:xfrm>
            <a:off x="1345999" y="-56675"/>
            <a:ext cx="1135650" cy="123402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DCB7"/>
        </a:solidFill>
        <a:effectLst/>
      </p:bgPr>
    </p:bg>
    <p:spTree>
      <p:nvGrpSpPr>
        <p:cNvPr id="1" name="Shape 207"/>
        <p:cNvGrpSpPr/>
        <p:nvPr/>
      </p:nvGrpSpPr>
      <p:grpSpPr>
        <a:xfrm>
          <a:off x="0" y="0"/>
          <a:ext cx="0" cy="0"/>
          <a:chOff x="0" y="0"/>
          <a:chExt cx="0" cy="0"/>
        </a:xfrm>
      </p:grpSpPr>
      <p:sp>
        <p:nvSpPr>
          <p:cNvPr id="208" name="Google Shape;208;p20"/>
          <p:cNvSpPr txBox="1">
            <a:spLocks noGrp="1"/>
          </p:cNvSpPr>
          <p:nvPr>
            <p:ph type="title" idx="4294967295"/>
          </p:nvPr>
        </p:nvSpPr>
        <p:spPr>
          <a:xfrm>
            <a:off x="2037125" y="531525"/>
            <a:ext cx="4829700" cy="635400"/>
          </a:xfrm>
          <a:prstGeom prst="rect">
            <a:avLst/>
          </a:prstGeom>
          <a:noFill/>
        </p:spPr>
        <p:txBody>
          <a:bodyPr spcFirstLastPara="1" wrap="square" lIns="91425" tIns="91425" rIns="91425" bIns="91425" anchor="t" anchorCtr="0">
            <a:noAutofit/>
          </a:bodyPr>
          <a:lstStyle/>
          <a:p>
            <a:pPr marL="0" lvl="0" indent="0" algn="l" rtl="0">
              <a:spcBef>
                <a:spcPts val="0"/>
              </a:spcBef>
              <a:spcAft>
                <a:spcPts val="0"/>
              </a:spcAft>
              <a:buNone/>
            </a:pPr>
            <a:r>
              <a:rPr lang="en"/>
              <a:t>All Free Cropped Hoodie</a:t>
            </a:r>
            <a:endParaRPr/>
          </a:p>
        </p:txBody>
      </p:sp>
      <p:sp>
        <p:nvSpPr>
          <p:cNvPr id="209" name="Google Shape;209;p20"/>
          <p:cNvSpPr txBox="1">
            <a:spLocks noGrp="1"/>
          </p:cNvSpPr>
          <p:nvPr>
            <p:ph type="body" idx="4294967295"/>
          </p:nvPr>
        </p:nvSpPr>
        <p:spPr>
          <a:xfrm>
            <a:off x="447825" y="1021600"/>
            <a:ext cx="8493300" cy="3576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Features </a:t>
            </a:r>
            <a:endParaRPr/>
          </a:p>
          <a:p>
            <a:pPr marL="914400" lvl="1" indent="-317500" algn="l" rtl="0">
              <a:spcBef>
                <a:spcPts val="0"/>
              </a:spcBef>
              <a:spcAft>
                <a:spcPts val="0"/>
              </a:spcAft>
              <a:buSzPts val="1400"/>
              <a:buChar char="○"/>
            </a:pPr>
            <a:r>
              <a:rPr lang="en"/>
              <a:t>Drawstring hoodie </a:t>
            </a:r>
            <a:endParaRPr/>
          </a:p>
          <a:p>
            <a:pPr marL="914400" lvl="1" indent="-317500" algn="l" rtl="0">
              <a:spcBef>
                <a:spcPts val="0"/>
              </a:spcBef>
              <a:spcAft>
                <a:spcPts val="0"/>
              </a:spcAft>
              <a:buSzPts val="1400"/>
              <a:buChar char="○"/>
            </a:pPr>
            <a:r>
              <a:rPr lang="en"/>
              <a:t>Cropped length </a:t>
            </a:r>
            <a:endParaRPr/>
          </a:p>
          <a:p>
            <a:pPr marL="914400" lvl="1" indent="-317500" algn="l" rtl="0">
              <a:spcBef>
                <a:spcPts val="0"/>
              </a:spcBef>
              <a:spcAft>
                <a:spcPts val="0"/>
              </a:spcAft>
              <a:buSzPts val="1400"/>
              <a:buChar char="○"/>
            </a:pPr>
            <a:r>
              <a:rPr lang="en"/>
              <a:t>Synched at the wrist </a:t>
            </a:r>
            <a:endParaRPr/>
          </a:p>
          <a:p>
            <a:pPr marL="457200" lvl="0" indent="-342900" algn="l" rtl="0">
              <a:spcBef>
                <a:spcPts val="0"/>
              </a:spcBef>
              <a:spcAft>
                <a:spcPts val="0"/>
              </a:spcAft>
              <a:buSzPts val="1800"/>
              <a:buChar char="★"/>
            </a:pPr>
            <a:r>
              <a:rPr lang="en"/>
              <a:t>Fiber Content </a:t>
            </a:r>
            <a:endParaRPr/>
          </a:p>
          <a:p>
            <a:pPr marL="914400" lvl="1" indent="-317500" algn="l" rtl="0">
              <a:spcBef>
                <a:spcPts val="0"/>
              </a:spcBef>
              <a:spcAft>
                <a:spcPts val="0"/>
              </a:spcAft>
              <a:buSzPts val="1400"/>
              <a:buChar char="○"/>
            </a:pPr>
            <a:r>
              <a:rPr lang="en"/>
              <a:t>100% Cotton </a:t>
            </a:r>
            <a:endParaRPr/>
          </a:p>
          <a:p>
            <a:pPr marL="914400" lvl="1" indent="-317500" algn="l" rtl="0">
              <a:spcBef>
                <a:spcPts val="0"/>
              </a:spcBef>
              <a:spcAft>
                <a:spcPts val="0"/>
              </a:spcAft>
              <a:buSzPts val="1400"/>
              <a:buChar char="○"/>
            </a:pPr>
            <a:r>
              <a:rPr lang="en"/>
              <a:t>Woven</a:t>
            </a:r>
            <a:endParaRPr/>
          </a:p>
          <a:p>
            <a:pPr marL="914400" lvl="1" indent="-317500" algn="l" rtl="0">
              <a:spcBef>
                <a:spcPts val="0"/>
              </a:spcBef>
              <a:spcAft>
                <a:spcPts val="0"/>
              </a:spcAft>
              <a:buSzPts val="1400"/>
              <a:buChar char="○"/>
            </a:pPr>
            <a:r>
              <a:rPr lang="en"/>
              <a:t>Fleece  Fabric </a:t>
            </a:r>
            <a:endParaRPr/>
          </a:p>
          <a:p>
            <a:pPr marL="457200" lvl="0" indent="-342900" algn="l" rtl="0">
              <a:spcBef>
                <a:spcPts val="0"/>
              </a:spcBef>
              <a:spcAft>
                <a:spcPts val="0"/>
              </a:spcAft>
              <a:buSzPts val="1800"/>
              <a:buChar char="★"/>
            </a:pPr>
            <a:r>
              <a:rPr lang="en"/>
              <a:t>Suggested Retail price </a:t>
            </a:r>
            <a:endParaRPr/>
          </a:p>
          <a:p>
            <a:pPr marL="914400" lvl="1" indent="-317500" algn="l" rtl="0">
              <a:spcBef>
                <a:spcPts val="0"/>
              </a:spcBef>
              <a:spcAft>
                <a:spcPts val="0"/>
              </a:spcAft>
              <a:buSzPts val="1400"/>
              <a:buChar char="○"/>
            </a:pPr>
            <a:r>
              <a:rPr lang="en"/>
              <a:t>$   39.00</a:t>
            </a:r>
            <a:endParaRPr/>
          </a:p>
          <a:p>
            <a:pPr marL="457200" lvl="0" indent="-342900" algn="l" rtl="0">
              <a:spcBef>
                <a:spcPts val="0"/>
              </a:spcBef>
              <a:spcAft>
                <a:spcPts val="0"/>
              </a:spcAft>
              <a:buSzPts val="1800"/>
              <a:buChar char="★"/>
            </a:pPr>
            <a:r>
              <a:rPr lang="en"/>
              <a:t>Care Instructions </a:t>
            </a:r>
            <a:endParaRPr/>
          </a:p>
          <a:p>
            <a:pPr marL="914400" lvl="1" indent="-317500" algn="l" rtl="0">
              <a:spcBef>
                <a:spcPts val="0"/>
              </a:spcBef>
              <a:spcAft>
                <a:spcPts val="0"/>
              </a:spcAft>
              <a:buSzPts val="1400"/>
              <a:buChar char="○"/>
            </a:pPr>
            <a:r>
              <a:rPr lang="en"/>
              <a:t>Wash with like colors </a:t>
            </a:r>
            <a:endParaRPr/>
          </a:p>
          <a:p>
            <a:pPr marL="914400" lvl="1" indent="-317500" algn="l" rtl="0">
              <a:spcBef>
                <a:spcPts val="0"/>
              </a:spcBef>
              <a:spcAft>
                <a:spcPts val="0"/>
              </a:spcAft>
              <a:buSzPts val="1400"/>
              <a:buChar char="○"/>
            </a:pPr>
            <a:r>
              <a:rPr lang="en"/>
              <a:t>Machine wash cold </a:t>
            </a:r>
            <a:endParaRPr/>
          </a:p>
          <a:p>
            <a:pPr marL="914400" lvl="1" indent="-317500" algn="l" rtl="0">
              <a:spcBef>
                <a:spcPts val="0"/>
              </a:spcBef>
              <a:spcAft>
                <a:spcPts val="0"/>
              </a:spcAft>
              <a:buSzPts val="1400"/>
              <a:buChar char="○"/>
            </a:pPr>
            <a:r>
              <a:rPr lang="en"/>
              <a:t>Tumble dry low</a:t>
            </a:r>
            <a:endParaRPr/>
          </a:p>
        </p:txBody>
      </p:sp>
      <p:pic>
        <p:nvPicPr>
          <p:cNvPr id="210" name="Google Shape;210;p20"/>
          <p:cNvPicPr preferRelativeResize="0"/>
          <p:nvPr/>
        </p:nvPicPr>
        <p:blipFill>
          <a:blip r:embed="rId3">
            <a:alphaModFix/>
          </a:blip>
          <a:stretch>
            <a:fillRect/>
          </a:stretch>
        </p:blipFill>
        <p:spPr>
          <a:xfrm>
            <a:off x="5550650" y="1211350"/>
            <a:ext cx="2808075" cy="2372990"/>
          </a:xfrm>
          <a:prstGeom prst="rect">
            <a:avLst/>
          </a:prstGeom>
          <a:noFill/>
          <a:ln>
            <a:noFill/>
          </a:ln>
        </p:spPr>
      </p:pic>
      <p:pic>
        <p:nvPicPr>
          <p:cNvPr id="211" name="Google Shape;211;p20"/>
          <p:cNvPicPr preferRelativeResize="0"/>
          <p:nvPr/>
        </p:nvPicPr>
        <p:blipFill>
          <a:blip r:embed="rId4">
            <a:alphaModFix/>
          </a:blip>
          <a:stretch>
            <a:fillRect/>
          </a:stretch>
        </p:blipFill>
        <p:spPr>
          <a:xfrm>
            <a:off x="4572000" y="2123125"/>
            <a:ext cx="2633050" cy="2717149"/>
          </a:xfrm>
          <a:prstGeom prst="rect">
            <a:avLst/>
          </a:prstGeom>
          <a:noFill/>
          <a:ln>
            <a:noFill/>
          </a:ln>
        </p:spPr>
      </p:pic>
      <p:pic>
        <p:nvPicPr>
          <p:cNvPr id="212" name="Google Shape;212;p20"/>
          <p:cNvPicPr preferRelativeResize="0"/>
          <p:nvPr/>
        </p:nvPicPr>
        <p:blipFill>
          <a:blip r:embed="rId5">
            <a:alphaModFix/>
          </a:blip>
          <a:stretch>
            <a:fillRect/>
          </a:stretch>
        </p:blipFill>
        <p:spPr>
          <a:xfrm>
            <a:off x="6349400" y="2234500"/>
            <a:ext cx="2693624" cy="2671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6"/>
        <p:cNvGrpSpPr/>
        <p:nvPr/>
      </p:nvGrpSpPr>
      <p:grpSpPr>
        <a:xfrm>
          <a:off x="0" y="0"/>
          <a:ext cx="0" cy="0"/>
          <a:chOff x="0" y="0"/>
          <a:chExt cx="0" cy="0"/>
        </a:xfrm>
      </p:grpSpPr>
      <p:sp>
        <p:nvSpPr>
          <p:cNvPr id="217" name="Google Shape;217;p21"/>
          <p:cNvSpPr txBox="1">
            <a:spLocks noGrp="1"/>
          </p:cNvSpPr>
          <p:nvPr>
            <p:ph type="title" idx="4294967295"/>
          </p:nvPr>
        </p:nvSpPr>
        <p:spPr>
          <a:xfrm>
            <a:off x="1873950" y="480575"/>
            <a:ext cx="3624900" cy="635400"/>
          </a:xfrm>
          <a:prstGeom prst="rect">
            <a:avLst/>
          </a:prstGeom>
          <a:noFill/>
        </p:spPr>
        <p:txBody>
          <a:bodyPr spcFirstLastPara="1" wrap="square" lIns="91425" tIns="91425" rIns="91425" bIns="91425" anchor="t" anchorCtr="0">
            <a:noAutofit/>
          </a:bodyPr>
          <a:lstStyle/>
          <a:p>
            <a:pPr marL="0" lvl="0" indent="0" algn="l" rtl="0">
              <a:spcBef>
                <a:spcPts val="0"/>
              </a:spcBef>
              <a:spcAft>
                <a:spcPts val="0"/>
              </a:spcAft>
              <a:buNone/>
            </a:pPr>
            <a:r>
              <a:rPr lang="en"/>
              <a:t>All Day Biker Short</a:t>
            </a:r>
            <a:endParaRPr/>
          </a:p>
        </p:txBody>
      </p:sp>
      <p:sp>
        <p:nvSpPr>
          <p:cNvPr id="218" name="Google Shape;218;p21"/>
          <p:cNvSpPr txBox="1">
            <a:spLocks noGrp="1"/>
          </p:cNvSpPr>
          <p:nvPr>
            <p:ph type="body" idx="4294967295"/>
          </p:nvPr>
        </p:nvSpPr>
        <p:spPr>
          <a:xfrm>
            <a:off x="376637" y="1234901"/>
            <a:ext cx="6321600" cy="3002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Features </a:t>
            </a:r>
            <a:endParaRPr/>
          </a:p>
          <a:p>
            <a:pPr marL="914400" lvl="1" indent="-317500" algn="l" rtl="0">
              <a:spcBef>
                <a:spcPts val="0"/>
              </a:spcBef>
              <a:spcAft>
                <a:spcPts val="0"/>
              </a:spcAft>
              <a:buSzPts val="1400"/>
              <a:buChar char="○"/>
            </a:pPr>
            <a:r>
              <a:rPr lang="en"/>
              <a:t>High-rise  waist</a:t>
            </a:r>
            <a:endParaRPr/>
          </a:p>
          <a:p>
            <a:pPr marL="914400" lvl="1" indent="-317500" algn="l" rtl="0">
              <a:spcBef>
                <a:spcPts val="0"/>
              </a:spcBef>
              <a:spcAft>
                <a:spcPts val="0"/>
              </a:spcAft>
              <a:buSzPts val="1400"/>
              <a:buChar char="○"/>
            </a:pPr>
            <a:r>
              <a:rPr lang="en"/>
              <a:t>Mid thigh length </a:t>
            </a:r>
            <a:endParaRPr/>
          </a:p>
          <a:p>
            <a:pPr marL="914400" lvl="1" indent="-317500" algn="l" rtl="0">
              <a:spcBef>
                <a:spcPts val="0"/>
              </a:spcBef>
              <a:spcAft>
                <a:spcPts val="0"/>
              </a:spcAft>
              <a:buSzPts val="1400"/>
              <a:buChar char="○"/>
            </a:pPr>
            <a:r>
              <a:rPr lang="en"/>
              <a:t> </a:t>
            </a:r>
            <a:endParaRPr/>
          </a:p>
          <a:p>
            <a:pPr marL="457200" lvl="0" indent="-342900" algn="l" rtl="0">
              <a:spcBef>
                <a:spcPts val="0"/>
              </a:spcBef>
              <a:spcAft>
                <a:spcPts val="0"/>
              </a:spcAft>
              <a:buSzPts val="1800"/>
              <a:buChar char="★"/>
            </a:pPr>
            <a:r>
              <a:rPr lang="en"/>
              <a:t>Fiber Content</a:t>
            </a:r>
            <a:endParaRPr/>
          </a:p>
          <a:p>
            <a:pPr marL="914400" lvl="1" indent="-317500" algn="l" rtl="0">
              <a:spcBef>
                <a:spcPts val="0"/>
              </a:spcBef>
              <a:spcAft>
                <a:spcPts val="0"/>
              </a:spcAft>
              <a:buSzPts val="1400"/>
              <a:buChar char="○"/>
            </a:pPr>
            <a:r>
              <a:rPr lang="en"/>
              <a:t>81% Nylon, 19% Lycra </a:t>
            </a:r>
            <a:endParaRPr/>
          </a:p>
          <a:p>
            <a:pPr marL="914400" lvl="1" indent="-317500" algn="l" rtl="0">
              <a:spcBef>
                <a:spcPts val="0"/>
              </a:spcBef>
              <a:spcAft>
                <a:spcPts val="0"/>
              </a:spcAft>
              <a:buSzPts val="1400"/>
              <a:buChar char="○"/>
            </a:pPr>
            <a:r>
              <a:rPr lang="en"/>
              <a:t>Woven  </a:t>
            </a:r>
            <a:endParaRPr/>
          </a:p>
          <a:p>
            <a:pPr marL="914400" lvl="1" indent="-317500" algn="l" rtl="0">
              <a:spcBef>
                <a:spcPts val="0"/>
              </a:spcBef>
              <a:spcAft>
                <a:spcPts val="0"/>
              </a:spcAft>
              <a:buSzPts val="1400"/>
              <a:buChar char="○"/>
            </a:pPr>
            <a:r>
              <a:rPr lang="en"/>
              <a:t>Nulux Fabric </a:t>
            </a:r>
            <a:endParaRPr/>
          </a:p>
          <a:p>
            <a:pPr marL="457200" lvl="0" indent="-342900" algn="l" rtl="0">
              <a:spcBef>
                <a:spcPts val="0"/>
              </a:spcBef>
              <a:spcAft>
                <a:spcPts val="0"/>
              </a:spcAft>
              <a:buSzPts val="1800"/>
              <a:buChar char="★"/>
            </a:pPr>
            <a:r>
              <a:rPr lang="en"/>
              <a:t>Suggested Retail Price</a:t>
            </a:r>
            <a:endParaRPr/>
          </a:p>
          <a:p>
            <a:pPr marL="914400" lvl="1" indent="-317500" algn="l" rtl="0">
              <a:spcBef>
                <a:spcPts val="0"/>
              </a:spcBef>
              <a:spcAft>
                <a:spcPts val="0"/>
              </a:spcAft>
              <a:buSzPts val="1400"/>
              <a:buChar char="○"/>
            </a:pPr>
            <a:r>
              <a:rPr lang="en"/>
              <a:t>$59.00</a:t>
            </a:r>
            <a:endParaRPr/>
          </a:p>
          <a:p>
            <a:pPr marL="457200" lvl="0" indent="-342900" algn="l" rtl="0">
              <a:spcBef>
                <a:spcPts val="0"/>
              </a:spcBef>
              <a:spcAft>
                <a:spcPts val="0"/>
              </a:spcAft>
              <a:buSzPts val="1800"/>
              <a:buChar char="★"/>
            </a:pPr>
            <a:r>
              <a:rPr lang="en"/>
              <a:t>Care Instructions</a:t>
            </a:r>
            <a:endParaRPr/>
          </a:p>
          <a:p>
            <a:pPr marL="914400" lvl="1" indent="-317500" algn="l" rtl="0">
              <a:spcBef>
                <a:spcPts val="0"/>
              </a:spcBef>
              <a:spcAft>
                <a:spcPts val="0"/>
              </a:spcAft>
              <a:buSzPts val="1400"/>
              <a:buChar char="○"/>
            </a:pPr>
            <a:r>
              <a:rPr lang="en"/>
              <a:t>Wash with like colors</a:t>
            </a:r>
            <a:endParaRPr/>
          </a:p>
          <a:p>
            <a:pPr marL="914400" lvl="1" indent="-317500" algn="l" rtl="0">
              <a:spcBef>
                <a:spcPts val="0"/>
              </a:spcBef>
              <a:spcAft>
                <a:spcPts val="0"/>
              </a:spcAft>
              <a:buSzPts val="1400"/>
              <a:buChar char="○"/>
            </a:pPr>
            <a:r>
              <a:rPr lang="en"/>
              <a:t>Machine wash cold </a:t>
            </a:r>
            <a:endParaRPr/>
          </a:p>
          <a:p>
            <a:pPr marL="914400" lvl="1" indent="-317500" algn="l" rtl="0">
              <a:spcBef>
                <a:spcPts val="0"/>
              </a:spcBef>
              <a:spcAft>
                <a:spcPts val="0"/>
              </a:spcAft>
              <a:buSzPts val="1400"/>
              <a:buChar char="○"/>
            </a:pPr>
            <a:r>
              <a:rPr lang="en"/>
              <a:t>Tumble dry low</a:t>
            </a:r>
            <a:endParaRPr/>
          </a:p>
        </p:txBody>
      </p:sp>
      <p:pic>
        <p:nvPicPr>
          <p:cNvPr id="219" name="Google Shape;219;p21"/>
          <p:cNvPicPr preferRelativeResize="0"/>
          <p:nvPr/>
        </p:nvPicPr>
        <p:blipFill>
          <a:blip r:embed="rId4">
            <a:alphaModFix/>
          </a:blip>
          <a:stretch>
            <a:fillRect/>
          </a:stretch>
        </p:blipFill>
        <p:spPr>
          <a:xfrm>
            <a:off x="6936950" y="688050"/>
            <a:ext cx="2105313" cy="2506325"/>
          </a:xfrm>
          <a:prstGeom prst="rect">
            <a:avLst/>
          </a:prstGeom>
          <a:noFill/>
          <a:ln>
            <a:noFill/>
          </a:ln>
        </p:spPr>
      </p:pic>
      <p:pic>
        <p:nvPicPr>
          <p:cNvPr id="220" name="Google Shape;220;p21"/>
          <p:cNvPicPr preferRelativeResize="0"/>
          <p:nvPr/>
        </p:nvPicPr>
        <p:blipFill>
          <a:blip r:embed="rId5">
            <a:alphaModFix/>
          </a:blip>
          <a:stretch>
            <a:fillRect/>
          </a:stretch>
        </p:blipFill>
        <p:spPr>
          <a:xfrm>
            <a:off x="5137500" y="1730975"/>
            <a:ext cx="2105313" cy="2506324"/>
          </a:xfrm>
          <a:prstGeom prst="rect">
            <a:avLst/>
          </a:prstGeom>
          <a:noFill/>
          <a:ln>
            <a:noFill/>
          </a:ln>
        </p:spPr>
      </p:pic>
      <p:pic>
        <p:nvPicPr>
          <p:cNvPr id="221" name="Google Shape;221;p21"/>
          <p:cNvPicPr preferRelativeResize="0"/>
          <p:nvPr/>
        </p:nvPicPr>
        <p:blipFill>
          <a:blip r:embed="rId6">
            <a:alphaModFix/>
          </a:blip>
          <a:stretch>
            <a:fillRect/>
          </a:stretch>
        </p:blipFill>
        <p:spPr>
          <a:xfrm>
            <a:off x="6808425" y="2502150"/>
            <a:ext cx="2105313" cy="25063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D966"/>
        </a:solidFill>
        <a:effectLst/>
      </p:bgPr>
    </p:bg>
    <p:spTree>
      <p:nvGrpSpPr>
        <p:cNvPr id="1" name="Shape 225"/>
        <p:cNvGrpSpPr/>
        <p:nvPr/>
      </p:nvGrpSpPr>
      <p:grpSpPr>
        <a:xfrm>
          <a:off x="0" y="0"/>
          <a:ext cx="0" cy="0"/>
          <a:chOff x="0" y="0"/>
          <a:chExt cx="0" cy="0"/>
        </a:xfrm>
      </p:grpSpPr>
      <p:sp>
        <p:nvSpPr>
          <p:cNvPr id="226" name="Google Shape;226;p22"/>
          <p:cNvSpPr txBox="1">
            <a:spLocks noGrp="1"/>
          </p:cNvSpPr>
          <p:nvPr>
            <p:ph type="title" idx="4294967295"/>
          </p:nvPr>
        </p:nvSpPr>
        <p:spPr>
          <a:xfrm>
            <a:off x="1223000" y="565975"/>
            <a:ext cx="4009200" cy="635400"/>
          </a:xfrm>
          <a:prstGeom prst="rect">
            <a:avLst/>
          </a:prstGeom>
          <a:noFill/>
        </p:spPr>
        <p:txBody>
          <a:bodyPr spcFirstLastPara="1" wrap="square" lIns="91425" tIns="91425" rIns="91425" bIns="91425" anchor="t" anchorCtr="0">
            <a:noAutofit/>
          </a:bodyPr>
          <a:lstStyle/>
          <a:p>
            <a:pPr marL="0" lvl="0" indent="0" algn="l" rtl="0">
              <a:spcBef>
                <a:spcPts val="0"/>
              </a:spcBef>
              <a:spcAft>
                <a:spcPts val="0"/>
              </a:spcAft>
              <a:buNone/>
            </a:pPr>
            <a:r>
              <a:rPr lang="en"/>
              <a:t>The Everyday Jogger</a:t>
            </a:r>
            <a:endParaRPr/>
          </a:p>
        </p:txBody>
      </p:sp>
      <p:sp>
        <p:nvSpPr>
          <p:cNvPr id="227" name="Google Shape;227;p22"/>
          <p:cNvSpPr txBox="1">
            <a:spLocks noGrp="1"/>
          </p:cNvSpPr>
          <p:nvPr>
            <p:ph type="body" idx="4294967295"/>
          </p:nvPr>
        </p:nvSpPr>
        <p:spPr>
          <a:xfrm>
            <a:off x="773747" y="1406375"/>
            <a:ext cx="8067600" cy="3002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Features </a:t>
            </a:r>
            <a:endParaRPr/>
          </a:p>
          <a:p>
            <a:pPr marL="914400" lvl="1" indent="-317500" algn="l" rtl="0">
              <a:spcBef>
                <a:spcPts val="0"/>
              </a:spcBef>
              <a:spcAft>
                <a:spcPts val="0"/>
              </a:spcAft>
              <a:buSzPts val="1400"/>
              <a:buChar char="○"/>
            </a:pPr>
            <a:r>
              <a:rPr lang="en"/>
              <a:t>Elasticized waist and hem</a:t>
            </a:r>
            <a:endParaRPr/>
          </a:p>
          <a:p>
            <a:pPr marL="914400" lvl="1" indent="-317500" algn="l" rtl="0">
              <a:spcBef>
                <a:spcPts val="0"/>
              </a:spcBef>
              <a:spcAft>
                <a:spcPts val="0"/>
              </a:spcAft>
              <a:buSzPts val="1400"/>
              <a:buChar char="○"/>
            </a:pPr>
            <a:r>
              <a:rPr lang="en"/>
              <a:t>Snap button cargo pockets</a:t>
            </a:r>
            <a:endParaRPr/>
          </a:p>
          <a:p>
            <a:pPr marL="914400" lvl="1" indent="-317500" algn="l" rtl="0">
              <a:spcBef>
                <a:spcPts val="0"/>
              </a:spcBef>
              <a:spcAft>
                <a:spcPts val="0"/>
              </a:spcAft>
              <a:buSzPts val="1400"/>
              <a:buChar char="○"/>
            </a:pPr>
            <a:r>
              <a:rPr lang="en"/>
              <a:t>High-rise waist</a:t>
            </a:r>
            <a:endParaRPr/>
          </a:p>
          <a:p>
            <a:pPr marL="457200" lvl="0" indent="-342900" algn="l" rtl="0">
              <a:spcBef>
                <a:spcPts val="0"/>
              </a:spcBef>
              <a:spcAft>
                <a:spcPts val="0"/>
              </a:spcAft>
              <a:buSzPts val="1800"/>
              <a:buChar char="★"/>
            </a:pPr>
            <a:r>
              <a:rPr lang="en"/>
              <a:t>Fiber Content </a:t>
            </a:r>
            <a:endParaRPr/>
          </a:p>
          <a:p>
            <a:pPr marL="914400" lvl="1" indent="-317500" algn="l" rtl="0">
              <a:spcBef>
                <a:spcPts val="0"/>
              </a:spcBef>
              <a:spcAft>
                <a:spcPts val="0"/>
              </a:spcAft>
              <a:buSzPts val="1400"/>
              <a:buChar char="○"/>
            </a:pPr>
            <a:r>
              <a:rPr lang="en"/>
              <a:t>100% Cotton</a:t>
            </a:r>
            <a:endParaRPr/>
          </a:p>
          <a:p>
            <a:pPr marL="914400" lvl="1" indent="-317500" algn="l" rtl="0">
              <a:spcBef>
                <a:spcPts val="0"/>
              </a:spcBef>
              <a:spcAft>
                <a:spcPts val="0"/>
              </a:spcAft>
              <a:buSzPts val="1400"/>
              <a:buChar char="○"/>
            </a:pPr>
            <a:r>
              <a:rPr lang="en"/>
              <a:t>Woven</a:t>
            </a:r>
            <a:endParaRPr/>
          </a:p>
          <a:p>
            <a:pPr marL="914400" lvl="1" indent="-317500" algn="l" rtl="0">
              <a:spcBef>
                <a:spcPts val="0"/>
              </a:spcBef>
              <a:spcAft>
                <a:spcPts val="0"/>
              </a:spcAft>
              <a:buSzPts val="1400"/>
              <a:buChar char="○"/>
            </a:pPr>
            <a:r>
              <a:rPr lang="en"/>
              <a:t>Nylon/Lycra Fabric </a:t>
            </a:r>
            <a:endParaRPr/>
          </a:p>
          <a:p>
            <a:pPr marL="457200" lvl="0" indent="-342900" algn="l" rtl="0">
              <a:spcBef>
                <a:spcPts val="0"/>
              </a:spcBef>
              <a:spcAft>
                <a:spcPts val="0"/>
              </a:spcAft>
              <a:buSzPts val="1800"/>
              <a:buChar char="★"/>
            </a:pPr>
            <a:r>
              <a:rPr lang="en"/>
              <a:t>Retail Price </a:t>
            </a:r>
            <a:endParaRPr/>
          </a:p>
          <a:p>
            <a:pPr marL="914400" lvl="1" indent="-317500" algn="l" rtl="0">
              <a:spcBef>
                <a:spcPts val="0"/>
              </a:spcBef>
              <a:spcAft>
                <a:spcPts val="0"/>
              </a:spcAft>
              <a:buSzPts val="1400"/>
              <a:buChar char="○"/>
            </a:pPr>
            <a:r>
              <a:rPr lang="en"/>
              <a:t>$79.00</a:t>
            </a:r>
            <a:endParaRPr/>
          </a:p>
          <a:p>
            <a:pPr marL="457200" lvl="0" indent="-342900" algn="l" rtl="0">
              <a:spcBef>
                <a:spcPts val="0"/>
              </a:spcBef>
              <a:spcAft>
                <a:spcPts val="0"/>
              </a:spcAft>
              <a:buSzPts val="1800"/>
              <a:buChar char="★"/>
            </a:pPr>
            <a:r>
              <a:rPr lang="en"/>
              <a:t>Care Instructions </a:t>
            </a:r>
            <a:endParaRPr/>
          </a:p>
          <a:p>
            <a:pPr marL="914400" lvl="1" indent="-317500" algn="l" rtl="0">
              <a:spcBef>
                <a:spcPts val="0"/>
              </a:spcBef>
              <a:spcAft>
                <a:spcPts val="0"/>
              </a:spcAft>
              <a:buSzPts val="1400"/>
              <a:buChar char="○"/>
            </a:pPr>
            <a:r>
              <a:rPr lang="en"/>
              <a:t>Machine wash cold</a:t>
            </a:r>
            <a:endParaRPr/>
          </a:p>
          <a:p>
            <a:pPr marL="45720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228" name="Google Shape;228;p22"/>
          <p:cNvPicPr preferRelativeResize="0"/>
          <p:nvPr/>
        </p:nvPicPr>
        <p:blipFill>
          <a:blip r:embed="rId3">
            <a:alphaModFix/>
          </a:blip>
          <a:stretch>
            <a:fillRect/>
          </a:stretch>
        </p:blipFill>
        <p:spPr>
          <a:xfrm>
            <a:off x="7544600" y="684900"/>
            <a:ext cx="1456300" cy="3106750"/>
          </a:xfrm>
          <a:prstGeom prst="rect">
            <a:avLst/>
          </a:prstGeom>
          <a:noFill/>
          <a:ln>
            <a:noFill/>
          </a:ln>
        </p:spPr>
      </p:pic>
      <p:pic>
        <p:nvPicPr>
          <p:cNvPr id="229" name="Google Shape;229;p22"/>
          <p:cNvPicPr preferRelativeResize="0"/>
          <p:nvPr/>
        </p:nvPicPr>
        <p:blipFill>
          <a:blip r:embed="rId4">
            <a:alphaModFix/>
          </a:blip>
          <a:stretch>
            <a:fillRect/>
          </a:stretch>
        </p:blipFill>
        <p:spPr>
          <a:xfrm>
            <a:off x="4978725" y="1153100"/>
            <a:ext cx="1407373" cy="3002400"/>
          </a:xfrm>
          <a:prstGeom prst="rect">
            <a:avLst/>
          </a:prstGeom>
          <a:noFill/>
          <a:ln>
            <a:noFill/>
          </a:ln>
        </p:spPr>
      </p:pic>
      <p:pic>
        <p:nvPicPr>
          <p:cNvPr id="230" name="Google Shape;230;p22"/>
          <p:cNvPicPr preferRelativeResize="0"/>
          <p:nvPr/>
        </p:nvPicPr>
        <p:blipFill>
          <a:blip r:embed="rId5">
            <a:alphaModFix/>
          </a:blip>
          <a:stretch>
            <a:fillRect/>
          </a:stretch>
        </p:blipFill>
        <p:spPr>
          <a:xfrm>
            <a:off x="6270427" y="1686625"/>
            <a:ext cx="1534350" cy="32732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23"/>
          <p:cNvSpPr txBox="1">
            <a:spLocks noGrp="1"/>
          </p:cNvSpPr>
          <p:nvPr>
            <p:ph type="title" idx="4294967295"/>
          </p:nvPr>
        </p:nvSpPr>
        <p:spPr>
          <a:xfrm>
            <a:off x="1411200" y="6218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Buckle Up Mini Skirt </a:t>
            </a:r>
            <a:endParaRPr/>
          </a:p>
        </p:txBody>
      </p:sp>
      <p:sp>
        <p:nvSpPr>
          <p:cNvPr id="236" name="Google Shape;236;p23"/>
          <p:cNvSpPr txBox="1">
            <a:spLocks noGrp="1"/>
          </p:cNvSpPr>
          <p:nvPr>
            <p:ph type="body" idx="4294967295"/>
          </p:nvPr>
        </p:nvSpPr>
        <p:spPr>
          <a:xfrm>
            <a:off x="615862" y="1257251"/>
            <a:ext cx="6321600" cy="3002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Features </a:t>
            </a:r>
            <a:endParaRPr/>
          </a:p>
          <a:p>
            <a:pPr marL="914400" lvl="1" indent="-317500" algn="l" rtl="0">
              <a:spcBef>
                <a:spcPts val="0"/>
              </a:spcBef>
              <a:spcAft>
                <a:spcPts val="0"/>
              </a:spcAft>
              <a:buSzPts val="1400"/>
              <a:buChar char="○"/>
            </a:pPr>
            <a:r>
              <a:rPr lang="en"/>
              <a:t>Belted mini skirt</a:t>
            </a:r>
            <a:endParaRPr/>
          </a:p>
          <a:p>
            <a:pPr marL="914400" lvl="1" indent="-317500" algn="l" rtl="0">
              <a:spcBef>
                <a:spcPts val="0"/>
              </a:spcBef>
              <a:spcAft>
                <a:spcPts val="0"/>
              </a:spcAft>
              <a:buSzPts val="1400"/>
              <a:buChar char="○"/>
            </a:pPr>
            <a:r>
              <a:rPr lang="en"/>
              <a:t>Removable belt</a:t>
            </a:r>
            <a:endParaRPr/>
          </a:p>
          <a:p>
            <a:pPr marL="914400" lvl="1" indent="-317500" algn="l" rtl="0">
              <a:spcBef>
                <a:spcPts val="0"/>
              </a:spcBef>
              <a:spcAft>
                <a:spcPts val="0"/>
              </a:spcAft>
              <a:buSzPts val="1400"/>
              <a:buChar char="○"/>
            </a:pPr>
            <a:r>
              <a:rPr lang="en"/>
              <a:t>A-line silhouette</a:t>
            </a:r>
            <a:endParaRPr/>
          </a:p>
          <a:p>
            <a:pPr marL="457200" lvl="0" indent="-342900" algn="l" rtl="0">
              <a:spcBef>
                <a:spcPts val="0"/>
              </a:spcBef>
              <a:spcAft>
                <a:spcPts val="0"/>
              </a:spcAft>
              <a:buSzPts val="1800"/>
              <a:buChar char="★"/>
            </a:pPr>
            <a:r>
              <a:rPr lang="en"/>
              <a:t>Fiber Content</a:t>
            </a:r>
            <a:endParaRPr/>
          </a:p>
          <a:p>
            <a:pPr marL="914400" lvl="1" indent="-317500" algn="l" rtl="0">
              <a:spcBef>
                <a:spcPts val="0"/>
              </a:spcBef>
              <a:spcAft>
                <a:spcPts val="0"/>
              </a:spcAft>
              <a:buSzPts val="1400"/>
              <a:buChar char="○"/>
            </a:pPr>
            <a:r>
              <a:rPr lang="en"/>
              <a:t>100% Cotton</a:t>
            </a:r>
            <a:endParaRPr/>
          </a:p>
          <a:p>
            <a:pPr marL="914400" lvl="1" indent="-317500" algn="l" rtl="0">
              <a:spcBef>
                <a:spcPts val="0"/>
              </a:spcBef>
              <a:spcAft>
                <a:spcPts val="0"/>
              </a:spcAft>
              <a:buSzPts val="1400"/>
              <a:buChar char="○"/>
            </a:pPr>
            <a:r>
              <a:rPr lang="en"/>
              <a:t>Woven  </a:t>
            </a:r>
            <a:endParaRPr/>
          </a:p>
          <a:p>
            <a:pPr marL="914400" lvl="1" indent="-317500" algn="l" rtl="0">
              <a:spcBef>
                <a:spcPts val="0"/>
              </a:spcBef>
              <a:spcAft>
                <a:spcPts val="0"/>
              </a:spcAft>
              <a:buSzPts val="1400"/>
              <a:buChar char="○"/>
            </a:pPr>
            <a:r>
              <a:rPr lang="en"/>
              <a:t>Denim </a:t>
            </a:r>
            <a:endParaRPr/>
          </a:p>
          <a:p>
            <a:pPr marL="457200" lvl="0" indent="-342900" algn="l" rtl="0">
              <a:spcBef>
                <a:spcPts val="0"/>
              </a:spcBef>
              <a:spcAft>
                <a:spcPts val="0"/>
              </a:spcAft>
              <a:buSzPts val="1800"/>
              <a:buChar char="★"/>
            </a:pPr>
            <a:r>
              <a:rPr lang="en"/>
              <a:t>Suggested Retail Price</a:t>
            </a:r>
            <a:endParaRPr/>
          </a:p>
          <a:p>
            <a:pPr marL="914400" lvl="1" indent="-317500" algn="l" rtl="0">
              <a:spcBef>
                <a:spcPts val="0"/>
              </a:spcBef>
              <a:spcAft>
                <a:spcPts val="0"/>
              </a:spcAft>
              <a:buSzPts val="1400"/>
              <a:buChar char="○"/>
            </a:pPr>
            <a:r>
              <a:rPr lang="en"/>
              <a:t>$65.00</a:t>
            </a:r>
            <a:endParaRPr/>
          </a:p>
          <a:p>
            <a:pPr marL="457200" lvl="0" indent="-342900" algn="l" rtl="0">
              <a:spcBef>
                <a:spcPts val="0"/>
              </a:spcBef>
              <a:spcAft>
                <a:spcPts val="0"/>
              </a:spcAft>
              <a:buSzPts val="1800"/>
              <a:buChar char="★"/>
            </a:pPr>
            <a:r>
              <a:rPr lang="en"/>
              <a:t>Care Instructions</a:t>
            </a:r>
            <a:endParaRPr/>
          </a:p>
          <a:p>
            <a:pPr marL="914400" lvl="1" indent="-317500" algn="l" rtl="0">
              <a:spcBef>
                <a:spcPts val="0"/>
              </a:spcBef>
              <a:spcAft>
                <a:spcPts val="0"/>
              </a:spcAft>
              <a:buSzPts val="1400"/>
              <a:buChar char="○"/>
            </a:pPr>
            <a:r>
              <a:rPr lang="en"/>
              <a:t>Wash with like colors </a:t>
            </a:r>
            <a:endParaRPr/>
          </a:p>
          <a:p>
            <a:pPr marL="914400" lvl="1" indent="-317500" algn="l" rtl="0">
              <a:spcBef>
                <a:spcPts val="0"/>
              </a:spcBef>
              <a:spcAft>
                <a:spcPts val="0"/>
              </a:spcAft>
              <a:buSzPts val="1400"/>
              <a:buChar char="○"/>
            </a:pPr>
            <a:r>
              <a:rPr lang="en"/>
              <a:t>Machine wash cold</a:t>
            </a:r>
            <a:endParaRPr/>
          </a:p>
          <a:p>
            <a:pPr marL="914400" lvl="1" indent="-317500" algn="l" rtl="0">
              <a:spcBef>
                <a:spcPts val="0"/>
              </a:spcBef>
              <a:spcAft>
                <a:spcPts val="0"/>
              </a:spcAft>
              <a:buSzPts val="1400"/>
              <a:buChar char="○"/>
            </a:pPr>
            <a:r>
              <a:rPr lang="en"/>
              <a:t>Tumble dry low</a:t>
            </a:r>
            <a:endParaRPr/>
          </a:p>
          <a:p>
            <a:pPr marL="0" lvl="0" indent="0" algn="l" rtl="0">
              <a:spcBef>
                <a:spcPts val="1600"/>
              </a:spcBef>
              <a:spcAft>
                <a:spcPts val="1600"/>
              </a:spcAft>
              <a:buNone/>
            </a:pPr>
            <a:endParaRPr/>
          </a:p>
        </p:txBody>
      </p:sp>
      <p:pic>
        <p:nvPicPr>
          <p:cNvPr id="237" name="Google Shape;237;p23"/>
          <p:cNvPicPr preferRelativeResize="0"/>
          <p:nvPr/>
        </p:nvPicPr>
        <p:blipFill>
          <a:blip r:embed="rId4">
            <a:alphaModFix/>
          </a:blip>
          <a:stretch>
            <a:fillRect/>
          </a:stretch>
        </p:blipFill>
        <p:spPr>
          <a:xfrm>
            <a:off x="6804550" y="621854"/>
            <a:ext cx="2234575" cy="2108901"/>
          </a:xfrm>
          <a:prstGeom prst="rect">
            <a:avLst/>
          </a:prstGeom>
          <a:noFill/>
          <a:ln>
            <a:noFill/>
          </a:ln>
        </p:spPr>
      </p:pic>
      <p:pic>
        <p:nvPicPr>
          <p:cNvPr id="238" name="Google Shape;238;p23"/>
          <p:cNvPicPr preferRelativeResize="0"/>
          <p:nvPr/>
        </p:nvPicPr>
        <p:blipFill>
          <a:blip r:embed="rId5">
            <a:alphaModFix/>
          </a:blip>
          <a:stretch>
            <a:fillRect/>
          </a:stretch>
        </p:blipFill>
        <p:spPr>
          <a:xfrm>
            <a:off x="6681800" y="2811903"/>
            <a:ext cx="2357324" cy="2234100"/>
          </a:xfrm>
          <a:prstGeom prst="rect">
            <a:avLst/>
          </a:prstGeom>
          <a:noFill/>
          <a:ln>
            <a:noFill/>
          </a:ln>
        </p:spPr>
      </p:pic>
      <p:pic>
        <p:nvPicPr>
          <p:cNvPr id="239" name="Google Shape;239;p23"/>
          <p:cNvPicPr preferRelativeResize="0"/>
          <p:nvPr/>
        </p:nvPicPr>
        <p:blipFill>
          <a:blip r:embed="rId6">
            <a:alphaModFix/>
          </a:blip>
          <a:stretch>
            <a:fillRect/>
          </a:stretch>
        </p:blipFill>
        <p:spPr>
          <a:xfrm>
            <a:off x="4970463" y="1936200"/>
            <a:ext cx="2313578" cy="2197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4FFF0"/>
        </a:solidFill>
        <a:effectLst/>
      </p:bgPr>
    </p:bg>
    <p:spTree>
      <p:nvGrpSpPr>
        <p:cNvPr id="1" name="Shape 243"/>
        <p:cNvGrpSpPr/>
        <p:nvPr/>
      </p:nvGrpSpPr>
      <p:grpSpPr>
        <a:xfrm>
          <a:off x="0" y="0"/>
          <a:ext cx="0" cy="0"/>
          <a:chOff x="0" y="0"/>
          <a:chExt cx="0" cy="0"/>
        </a:xfrm>
      </p:grpSpPr>
      <p:sp>
        <p:nvSpPr>
          <p:cNvPr id="244" name="Google Shape;244;p24"/>
          <p:cNvSpPr txBox="1">
            <a:spLocks noGrp="1"/>
          </p:cNvSpPr>
          <p:nvPr>
            <p:ph type="title" idx="4294967295"/>
          </p:nvPr>
        </p:nvSpPr>
        <p:spPr>
          <a:xfrm>
            <a:off x="1563475" y="553825"/>
            <a:ext cx="71682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Tie It Up Crop Top</a:t>
            </a:r>
            <a:endParaRPr/>
          </a:p>
        </p:txBody>
      </p:sp>
      <p:cxnSp>
        <p:nvCxnSpPr>
          <p:cNvPr id="245" name="Google Shape;245;p24"/>
          <p:cNvCxnSpPr/>
          <p:nvPr/>
        </p:nvCxnSpPr>
        <p:spPr>
          <a:xfrm>
            <a:off x="1632375" y="871525"/>
            <a:ext cx="0" cy="0"/>
          </a:xfrm>
          <a:prstGeom prst="straightConnector1">
            <a:avLst/>
          </a:prstGeom>
          <a:noFill/>
          <a:ln w="9525" cap="flat" cmpd="sng">
            <a:solidFill>
              <a:schemeClr val="dk2"/>
            </a:solidFill>
            <a:prstDash val="solid"/>
            <a:round/>
            <a:headEnd type="none" w="med" len="med"/>
            <a:tailEnd type="none" w="med" len="med"/>
          </a:ln>
        </p:spPr>
      </p:cxnSp>
      <p:pic>
        <p:nvPicPr>
          <p:cNvPr id="246" name="Google Shape;246;p24"/>
          <p:cNvPicPr preferRelativeResize="0"/>
          <p:nvPr/>
        </p:nvPicPr>
        <p:blipFill rotWithShape="1">
          <a:blip r:embed="rId3">
            <a:alphaModFix/>
          </a:blip>
          <a:srcRect l="580" t="470" r="-580" b="-470"/>
          <a:stretch/>
        </p:blipFill>
        <p:spPr>
          <a:xfrm rot="-1752213">
            <a:off x="1100540" y="2011845"/>
            <a:ext cx="10900095" cy="7564210"/>
          </a:xfrm>
          <a:prstGeom prst="rect">
            <a:avLst/>
          </a:prstGeom>
          <a:noFill/>
          <a:ln>
            <a:noFill/>
          </a:ln>
        </p:spPr>
      </p:pic>
      <p:sp>
        <p:nvSpPr>
          <p:cNvPr id="247" name="Google Shape;247;p24"/>
          <p:cNvSpPr txBox="1">
            <a:spLocks noGrp="1"/>
          </p:cNvSpPr>
          <p:nvPr>
            <p:ph type="body" idx="4294967295"/>
          </p:nvPr>
        </p:nvSpPr>
        <p:spPr>
          <a:xfrm>
            <a:off x="459525" y="986050"/>
            <a:ext cx="7881600" cy="3686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Features </a:t>
            </a:r>
            <a:endParaRPr/>
          </a:p>
          <a:p>
            <a:pPr marL="914400" lvl="1" indent="-317500" algn="l" rtl="0">
              <a:spcBef>
                <a:spcPts val="0"/>
              </a:spcBef>
              <a:spcAft>
                <a:spcPts val="0"/>
              </a:spcAft>
              <a:buSzPts val="1400"/>
              <a:buChar char="○"/>
            </a:pPr>
            <a:r>
              <a:rPr lang="en"/>
              <a:t>Cropped length </a:t>
            </a:r>
            <a:endParaRPr/>
          </a:p>
          <a:p>
            <a:pPr marL="914400" lvl="1" indent="-317500" algn="l" rtl="0">
              <a:spcBef>
                <a:spcPts val="0"/>
              </a:spcBef>
              <a:spcAft>
                <a:spcPts val="0"/>
              </a:spcAft>
              <a:buSzPts val="1400"/>
              <a:buChar char="○"/>
            </a:pPr>
            <a:r>
              <a:rPr lang="en"/>
              <a:t>Double bow tie string split mid length sleeve </a:t>
            </a:r>
            <a:endParaRPr/>
          </a:p>
          <a:p>
            <a:pPr marL="914400" lvl="1" indent="-317500" algn="l" rtl="0">
              <a:spcBef>
                <a:spcPts val="0"/>
              </a:spcBef>
              <a:spcAft>
                <a:spcPts val="0"/>
              </a:spcAft>
              <a:buSzPts val="1400"/>
              <a:buChar char="○"/>
            </a:pPr>
            <a:r>
              <a:rPr lang="en"/>
              <a:t>Ribbed trim neckline </a:t>
            </a:r>
            <a:endParaRPr/>
          </a:p>
          <a:p>
            <a:pPr marL="914400" lvl="1" indent="-317500" algn="l" rtl="0">
              <a:spcBef>
                <a:spcPts val="0"/>
              </a:spcBef>
              <a:spcAft>
                <a:spcPts val="0"/>
              </a:spcAft>
              <a:buSzPts val="1400"/>
              <a:buChar char="○"/>
            </a:pPr>
            <a:r>
              <a:rPr lang="en"/>
              <a:t>Side cut outs </a:t>
            </a:r>
            <a:endParaRPr/>
          </a:p>
          <a:p>
            <a:pPr marL="457200" lvl="0" indent="-342900" algn="l" rtl="0">
              <a:spcBef>
                <a:spcPts val="0"/>
              </a:spcBef>
              <a:spcAft>
                <a:spcPts val="0"/>
              </a:spcAft>
              <a:buSzPts val="1800"/>
              <a:buChar char="★"/>
            </a:pPr>
            <a:r>
              <a:rPr lang="en"/>
              <a:t>Fiber Content </a:t>
            </a:r>
            <a:endParaRPr/>
          </a:p>
          <a:p>
            <a:pPr marL="914400" lvl="1" indent="-317500" algn="l" rtl="0">
              <a:spcBef>
                <a:spcPts val="0"/>
              </a:spcBef>
              <a:spcAft>
                <a:spcPts val="0"/>
              </a:spcAft>
              <a:buSzPts val="1400"/>
              <a:buChar char="○"/>
            </a:pPr>
            <a:r>
              <a:rPr lang="en"/>
              <a:t>100% Cotton</a:t>
            </a:r>
            <a:endParaRPr/>
          </a:p>
          <a:p>
            <a:pPr marL="914400" lvl="1" indent="-317500" algn="l" rtl="0">
              <a:spcBef>
                <a:spcPts val="0"/>
              </a:spcBef>
              <a:spcAft>
                <a:spcPts val="0"/>
              </a:spcAft>
              <a:buSzPts val="1400"/>
              <a:buChar char="○"/>
            </a:pPr>
            <a:r>
              <a:rPr lang="en"/>
              <a:t>Woven</a:t>
            </a:r>
            <a:endParaRPr/>
          </a:p>
          <a:p>
            <a:pPr marL="914400" lvl="1" indent="-317500" algn="l" rtl="0">
              <a:spcBef>
                <a:spcPts val="0"/>
              </a:spcBef>
              <a:spcAft>
                <a:spcPts val="0"/>
              </a:spcAft>
              <a:buSzPts val="1400"/>
              <a:buChar char="○"/>
            </a:pPr>
            <a:r>
              <a:rPr lang="en"/>
              <a:t>Cotton Fabric </a:t>
            </a:r>
            <a:endParaRPr/>
          </a:p>
          <a:p>
            <a:pPr marL="457200" lvl="0" indent="-342900" algn="l" rtl="0">
              <a:spcBef>
                <a:spcPts val="0"/>
              </a:spcBef>
              <a:spcAft>
                <a:spcPts val="0"/>
              </a:spcAft>
              <a:buSzPts val="1800"/>
              <a:buChar char="★"/>
            </a:pPr>
            <a:r>
              <a:rPr lang="en"/>
              <a:t>Suggested Retail Price </a:t>
            </a:r>
            <a:endParaRPr/>
          </a:p>
          <a:p>
            <a:pPr marL="914400" lvl="1" indent="-317500" algn="l" rtl="0">
              <a:spcBef>
                <a:spcPts val="0"/>
              </a:spcBef>
              <a:spcAft>
                <a:spcPts val="0"/>
              </a:spcAft>
              <a:buSzPts val="1400"/>
              <a:buChar char="○"/>
            </a:pPr>
            <a:r>
              <a:rPr lang="en"/>
              <a:t>$40.00</a:t>
            </a:r>
            <a:endParaRPr/>
          </a:p>
          <a:p>
            <a:pPr marL="457200" lvl="0" indent="-342900" algn="l" rtl="0">
              <a:spcBef>
                <a:spcPts val="0"/>
              </a:spcBef>
              <a:spcAft>
                <a:spcPts val="0"/>
              </a:spcAft>
              <a:buSzPts val="1800"/>
              <a:buChar char="★"/>
            </a:pPr>
            <a:r>
              <a:rPr lang="en"/>
              <a:t>Care instructions</a:t>
            </a:r>
            <a:endParaRPr/>
          </a:p>
          <a:p>
            <a:pPr marL="914400" lvl="1" indent="-317500" algn="l" rtl="0">
              <a:spcBef>
                <a:spcPts val="0"/>
              </a:spcBef>
              <a:spcAft>
                <a:spcPts val="0"/>
              </a:spcAft>
              <a:buSzPts val="1400"/>
              <a:buChar char="○"/>
            </a:pPr>
            <a:r>
              <a:rPr lang="en"/>
              <a:t> Wash with like colors</a:t>
            </a:r>
            <a:endParaRPr/>
          </a:p>
          <a:p>
            <a:pPr marL="914400" lvl="1" indent="-317500" algn="l" rtl="0">
              <a:spcBef>
                <a:spcPts val="0"/>
              </a:spcBef>
              <a:spcAft>
                <a:spcPts val="0"/>
              </a:spcAft>
              <a:buSzPts val="1400"/>
              <a:buChar char="○"/>
            </a:pPr>
            <a:r>
              <a:rPr lang="en"/>
              <a:t>MAchine wash cold</a:t>
            </a:r>
            <a:endParaRPr/>
          </a:p>
          <a:p>
            <a:pPr marL="914400" lvl="1" indent="-317500" algn="l" rtl="0">
              <a:spcBef>
                <a:spcPts val="0"/>
              </a:spcBef>
              <a:spcAft>
                <a:spcPts val="0"/>
              </a:spcAft>
              <a:buSzPts val="1400"/>
              <a:buChar char="○"/>
            </a:pPr>
            <a:r>
              <a:rPr lang="en"/>
              <a:t>Tumble dry low </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248" name="Google Shape;248;p24"/>
          <p:cNvPicPr preferRelativeResize="0"/>
          <p:nvPr/>
        </p:nvPicPr>
        <p:blipFill>
          <a:blip r:embed="rId4">
            <a:alphaModFix/>
          </a:blip>
          <a:stretch>
            <a:fillRect/>
          </a:stretch>
        </p:blipFill>
        <p:spPr>
          <a:xfrm>
            <a:off x="6166400" y="1110875"/>
            <a:ext cx="3108126" cy="1793150"/>
          </a:xfrm>
          <a:prstGeom prst="rect">
            <a:avLst/>
          </a:prstGeom>
          <a:noFill/>
          <a:ln>
            <a:noFill/>
          </a:ln>
        </p:spPr>
      </p:pic>
      <p:pic>
        <p:nvPicPr>
          <p:cNvPr id="249" name="Google Shape;249;p24"/>
          <p:cNvPicPr preferRelativeResize="0"/>
          <p:nvPr/>
        </p:nvPicPr>
        <p:blipFill>
          <a:blip r:embed="rId5">
            <a:alphaModFix/>
          </a:blip>
          <a:stretch>
            <a:fillRect/>
          </a:stretch>
        </p:blipFill>
        <p:spPr>
          <a:xfrm>
            <a:off x="5986800" y="3133561"/>
            <a:ext cx="3361176" cy="1931963"/>
          </a:xfrm>
          <a:prstGeom prst="rect">
            <a:avLst/>
          </a:prstGeom>
          <a:noFill/>
          <a:ln>
            <a:noFill/>
          </a:ln>
        </p:spPr>
      </p:pic>
      <p:pic>
        <p:nvPicPr>
          <p:cNvPr id="250" name="Google Shape;250;p24"/>
          <p:cNvPicPr preferRelativeResize="0"/>
          <p:nvPr/>
        </p:nvPicPr>
        <p:blipFill>
          <a:blip r:embed="rId6">
            <a:alphaModFix/>
          </a:blip>
          <a:stretch>
            <a:fillRect/>
          </a:stretch>
        </p:blipFill>
        <p:spPr>
          <a:xfrm>
            <a:off x="3776472" y="1962500"/>
            <a:ext cx="3361164" cy="1924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4"/>
        <p:cNvGrpSpPr/>
        <p:nvPr/>
      </p:nvGrpSpPr>
      <p:grpSpPr>
        <a:xfrm>
          <a:off x="0" y="0"/>
          <a:ext cx="0" cy="0"/>
          <a:chOff x="0" y="0"/>
          <a:chExt cx="0" cy="0"/>
        </a:xfrm>
      </p:grpSpPr>
      <p:sp>
        <p:nvSpPr>
          <p:cNvPr id="255" name="Google Shape;255;p25"/>
          <p:cNvSpPr txBox="1">
            <a:spLocks noGrp="1"/>
          </p:cNvSpPr>
          <p:nvPr>
            <p:ph type="title" idx="4294967295"/>
          </p:nvPr>
        </p:nvSpPr>
        <p:spPr>
          <a:xfrm>
            <a:off x="179220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Cut it Tank</a:t>
            </a:r>
            <a:endParaRPr/>
          </a:p>
        </p:txBody>
      </p:sp>
      <p:sp>
        <p:nvSpPr>
          <p:cNvPr id="256" name="Google Shape;256;p25"/>
          <p:cNvSpPr txBox="1">
            <a:spLocks noGrp="1"/>
          </p:cNvSpPr>
          <p:nvPr>
            <p:ph type="body" idx="4294967295"/>
          </p:nvPr>
        </p:nvSpPr>
        <p:spPr>
          <a:xfrm>
            <a:off x="578650" y="1145950"/>
            <a:ext cx="6321600" cy="3553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Features </a:t>
            </a:r>
            <a:endParaRPr/>
          </a:p>
          <a:p>
            <a:pPr marL="914400" lvl="1" indent="-317500" algn="l" rtl="0">
              <a:spcBef>
                <a:spcPts val="0"/>
              </a:spcBef>
              <a:spcAft>
                <a:spcPts val="0"/>
              </a:spcAft>
              <a:buSzPts val="1400"/>
              <a:buChar char="○"/>
            </a:pPr>
            <a:r>
              <a:rPr lang="en"/>
              <a:t>Stretch to fit </a:t>
            </a:r>
            <a:endParaRPr/>
          </a:p>
          <a:p>
            <a:pPr marL="914400" lvl="1" indent="-317500" algn="l" rtl="0">
              <a:spcBef>
                <a:spcPts val="0"/>
              </a:spcBef>
              <a:spcAft>
                <a:spcPts val="0"/>
              </a:spcAft>
              <a:buSzPts val="1400"/>
              <a:buChar char="○"/>
            </a:pPr>
            <a:r>
              <a:rPr lang="en"/>
              <a:t>Cut out straps </a:t>
            </a:r>
            <a:endParaRPr/>
          </a:p>
          <a:p>
            <a:pPr marL="914400" lvl="1" indent="-317500" algn="l" rtl="0">
              <a:spcBef>
                <a:spcPts val="0"/>
              </a:spcBef>
              <a:spcAft>
                <a:spcPts val="0"/>
              </a:spcAft>
              <a:buSzPts val="1400"/>
              <a:buChar char="○"/>
            </a:pPr>
            <a:r>
              <a:rPr lang="en"/>
              <a:t>Cross Wrapped trimming </a:t>
            </a:r>
            <a:endParaRPr/>
          </a:p>
          <a:p>
            <a:pPr marL="457200" lvl="0" indent="-342900" algn="l" rtl="0">
              <a:spcBef>
                <a:spcPts val="0"/>
              </a:spcBef>
              <a:spcAft>
                <a:spcPts val="0"/>
              </a:spcAft>
              <a:buSzPts val="1800"/>
              <a:buChar char="★"/>
            </a:pPr>
            <a:r>
              <a:rPr lang="en"/>
              <a:t>Fiber Content </a:t>
            </a:r>
            <a:endParaRPr/>
          </a:p>
          <a:p>
            <a:pPr marL="914400" lvl="1" indent="-317500" algn="l" rtl="0">
              <a:spcBef>
                <a:spcPts val="0"/>
              </a:spcBef>
              <a:spcAft>
                <a:spcPts val="0"/>
              </a:spcAft>
              <a:buSzPts val="1400"/>
              <a:buChar char="○"/>
            </a:pPr>
            <a:r>
              <a:rPr lang="en"/>
              <a:t>95% Polyester, 5% Spandex</a:t>
            </a:r>
            <a:endParaRPr/>
          </a:p>
          <a:p>
            <a:pPr marL="914400" lvl="1" indent="-317500" algn="l" rtl="0">
              <a:spcBef>
                <a:spcPts val="0"/>
              </a:spcBef>
              <a:spcAft>
                <a:spcPts val="0"/>
              </a:spcAft>
              <a:buSzPts val="1400"/>
              <a:buChar char="○"/>
            </a:pPr>
            <a:r>
              <a:rPr lang="en"/>
              <a:t>Woven </a:t>
            </a:r>
            <a:endParaRPr/>
          </a:p>
          <a:p>
            <a:pPr marL="914400" lvl="1" indent="-317500" algn="l" rtl="0">
              <a:spcBef>
                <a:spcPts val="0"/>
              </a:spcBef>
              <a:spcAft>
                <a:spcPts val="0"/>
              </a:spcAft>
              <a:buSzPts val="1400"/>
              <a:buChar char="○"/>
            </a:pPr>
            <a:r>
              <a:rPr lang="en"/>
              <a:t>Lycra Fabric </a:t>
            </a:r>
            <a:endParaRPr/>
          </a:p>
          <a:p>
            <a:pPr marL="457200" lvl="0" indent="-342900" algn="l" rtl="0">
              <a:spcBef>
                <a:spcPts val="0"/>
              </a:spcBef>
              <a:spcAft>
                <a:spcPts val="0"/>
              </a:spcAft>
              <a:buSzPts val="1800"/>
              <a:buChar char="★"/>
            </a:pPr>
            <a:r>
              <a:rPr lang="en"/>
              <a:t>Suggested Retail Price </a:t>
            </a:r>
            <a:endParaRPr/>
          </a:p>
          <a:p>
            <a:pPr marL="914400" lvl="1" indent="-317500" algn="l" rtl="0">
              <a:spcBef>
                <a:spcPts val="0"/>
              </a:spcBef>
              <a:spcAft>
                <a:spcPts val="0"/>
              </a:spcAft>
              <a:buSzPts val="1400"/>
              <a:buChar char="○"/>
            </a:pPr>
            <a:r>
              <a:rPr lang="en"/>
              <a:t>$30.00</a:t>
            </a:r>
            <a:endParaRPr/>
          </a:p>
          <a:p>
            <a:pPr marL="457200" lvl="0" indent="-342900" algn="l" rtl="0">
              <a:spcBef>
                <a:spcPts val="0"/>
              </a:spcBef>
              <a:spcAft>
                <a:spcPts val="0"/>
              </a:spcAft>
              <a:buSzPts val="1800"/>
              <a:buChar char="★"/>
            </a:pPr>
            <a:r>
              <a:rPr lang="en"/>
              <a:t>Care instructions</a:t>
            </a:r>
            <a:endParaRPr/>
          </a:p>
          <a:p>
            <a:pPr marL="914400" lvl="1" indent="-317500" algn="l" rtl="0">
              <a:spcBef>
                <a:spcPts val="0"/>
              </a:spcBef>
              <a:spcAft>
                <a:spcPts val="0"/>
              </a:spcAft>
              <a:buSzPts val="1400"/>
              <a:buChar char="○"/>
            </a:pPr>
            <a:r>
              <a:rPr lang="en"/>
              <a:t>Wash with like colors</a:t>
            </a:r>
            <a:endParaRPr/>
          </a:p>
          <a:p>
            <a:pPr marL="914400" lvl="1" indent="-317500" algn="l" rtl="0">
              <a:spcBef>
                <a:spcPts val="0"/>
              </a:spcBef>
              <a:spcAft>
                <a:spcPts val="0"/>
              </a:spcAft>
              <a:buSzPts val="1400"/>
              <a:buChar char="○"/>
            </a:pPr>
            <a:r>
              <a:rPr lang="en"/>
              <a:t>Machine wash cold</a:t>
            </a:r>
            <a:endParaRPr/>
          </a:p>
          <a:p>
            <a:pPr marL="914400" lvl="1" indent="-317500" algn="l" rtl="0">
              <a:spcBef>
                <a:spcPts val="0"/>
              </a:spcBef>
              <a:spcAft>
                <a:spcPts val="0"/>
              </a:spcAft>
              <a:buSzPts val="1400"/>
              <a:buChar char="○"/>
            </a:pPr>
            <a:r>
              <a:rPr lang="en"/>
              <a:t>Tumble dry low </a:t>
            </a:r>
            <a:endParaRPr/>
          </a:p>
        </p:txBody>
      </p:sp>
      <p:pic>
        <p:nvPicPr>
          <p:cNvPr id="257" name="Google Shape;257;p25"/>
          <p:cNvPicPr preferRelativeResize="0"/>
          <p:nvPr/>
        </p:nvPicPr>
        <p:blipFill>
          <a:blip r:embed="rId4">
            <a:alphaModFix/>
          </a:blip>
          <a:stretch>
            <a:fillRect/>
          </a:stretch>
        </p:blipFill>
        <p:spPr>
          <a:xfrm>
            <a:off x="6845150" y="1005700"/>
            <a:ext cx="2105313" cy="2287704"/>
          </a:xfrm>
          <a:prstGeom prst="rect">
            <a:avLst/>
          </a:prstGeom>
          <a:noFill/>
          <a:ln>
            <a:noFill/>
          </a:ln>
        </p:spPr>
      </p:pic>
      <p:pic>
        <p:nvPicPr>
          <p:cNvPr id="258" name="Google Shape;258;p25"/>
          <p:cNvPicPr preferRelativeResize="0"/>
          <p:nvPr/>
        </p:nvPicPr>
        <p:blipFill>
          <a:blip r:embed="rId5">
            <a:alphaModFix/>
          </a:blip>
          <a:stretch>
            <a:fillRect/>
          </a:stretch>
        </p:blipFill>
        <p:spPr>
          <a:xfrm>
            <a:off x="4794950" y="1556500"/>
            <a:ext cx="2105312" cy="2293380"/>
          </a:xfrm>
          <a:prstGeom prst="rect">
            <a:avLst/>
          </a:prstGeom>
          <a:noFill/>
          <a:ln>
            <a:noFill/>
          </a:ln>
        </p:spPr>
      </p:pic>
      <p:pic>
        <p:nvPicPr>
          <p:cNvPr id="259" name="Google Shape;259;p25"/>
          <p:cNvPicPr preferRelativeResize="0"/>
          <p:nvPr/>
        </p:nvPicPr>
        <p:blipFill>
          <a:blip r:embed="rId6">
            <a:alphaModFix/>
          </a:blip>
          <a:stretch>
            <a:fillRect/>
          </a:stretch>
        </p:blipFill>
        <p:spPr>
          <a:xfrm>
            <a:off x="6487075" y="2571750"/>
            <a:ext cx="2105312" cy="229384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3"/>
        <p:cNvGrpSpPr/>
        <p:nvPr/>
      </p:nvGrpSpPr>
      <p:grpSpPr>
        <a:xfrm>
          <a:off x="0" y="0"/>
          <a:ext cx="0" cy="0"/>
          <a:chOff x="0" y="0"/>
          <a:chExt cx="0" cy="0"/>
        </a:xfrm>
      </p:grpSpPr>
      <p:sp>
        <p:nvSpPr>
          <p:cNvPr id="264" name="Google Shape;264;p26"/>
          <p:cNvSpPr txBox="1"/>
          <p:nvPr/>
        </p:nvSpPr>
        <p:spPr>
          <a:xfrm>
            <a:off x="329750" y="1302650"/>
            <a:ext cx="8119200" cy="326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b="1">
                <a:latin typeface="EB Garamond"/>
                <a:ea typeface="EB Garamond"/>
                <a:cs typeface="EB Garamond"/>
                <a:sym typeface="EB Garamond"/>
              </a:rPr>
              <a:t>CLOVER </a:t>
            </a:r>
            <a:endParaRPr sz="3600" b="1">
              <a:latin typeface="EB Garamond"/>
              <a:ea typeface="EB Garamond"/>
              <a:cs typeface="EB Garamond"/>
              <a:sym typeface="EB Garamond"/>
            </a:endParaRPr>
          </a:p>
          <a:p>
            <a:pPr marL="0" lvl="0" indent="0" algn="ctr" rtl="0">
              <a:spcBef>
                <a:spcPts val="0"/>
              </a:spcBef>
              <a:spcAft>
                <a:spcPts val="0"/>
              </a:spcAft>
              <a:buNone/>
            </a:pPr>
            <a:r>
              <a:rPr lang="en" sz="3600" b="1">
                <a:latin typeface="Covered By Your Grace"/>
                <a:ea typeface="Covered By Your Grace"/>
                <a:cs typeface="Covered By Your Grace"/>
                <a:sym typeface="Covered By Your Grace"/>
              </a:rPr>
              <a:t>The Runaway Collection </a:t>
            </a:r>
            <a:endParaRPr sz="3600" b="1">
              <a:latin typeface="Covered By Your Grace"/>
              <a:ea typeface="Covered By Your Grace"/>
              <a:cs typeface="Covered By Your Grace"/>
              <a:sym typeface="Covered By Your Grace"/>
            </a:endParaRPr>
          </a:p>
          <a:p>
            <a:pPr marL="0" lvl="0" indent="0" algn="ctr" rtl="0">
              <a:spcBef>
                <a:spcPts val="0"/>
              </a:spcBef>
              <a:spcAft>
                <a:spcPts val="0"/>
              </a:spcAft>
              <a:buNone/>
            </a:pPr>
            <a:r>
              <a:rPr lang="en" sz="3600" b="1">
                <a:latin typeface="Lato"/>
                <a:ea typeface="Lato"/>
                <a:cs typeface="Lato"/>
                <a:sym typeface="Lato"/>
              </a:rPr>
              <a:t>Spring/Summer</a:t>
            </a:r>
            <a:endParaRPr sz="3600" b="1">
              <a:latin typeface="Lato"/>
              <a:ea typeface="Lato"/>
              <a:cs typeface="Lato"/>
              <a:sym typeface="Lato"/>
            </a:endParaRPr>
          </a:p>
          <a:p>
            <a:pPr marL="0" lvl="0" indent="0" algn="ctr" rtl="0">
              <a:spcBef>
                <a:spcPts val="0"/>
              </a:spcBef>
              <a:spcAft>
                <a:spcPts val="0"/>
              </a:spcAft>
              <a:buNone/>
            </a:pPr>
            <a:r>
              <a:rPr lang="en" sz="3600" b="1">
                <a:latin typeface="Lato"/>
                <a:ea typeface="Lato"/>
                <a:cs typeface="Lato"/>
                <a:sym typeface="Lato"/>
              </a:rPr>
              <a:t>2021</a:t>
            </a:r>
            <a:endParaRPr sz="3600" b="1">
              <a:latin typeface="Lato"/>
              <a:ea typeface="Lato"/>
              <a:cs typeface="Lato"/>
              <a:sym typeface="Lato"/>
            </a:endParaRPr>
          </a:p>
        </p:txBody>
      </p:sp>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1548</Words>
  <Application>Microsoft Macintosh PowerPoint</Application>
  <PresentationFormat>On-screen Show (16:9)</PresentationFormat>
  <Paragraphs>261</Paragraphs>
  <Slides>14</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Lato</vt:lpstr>
      <vt:lpstr>Trebuchet MS</vt:lpstr>
      <vt:lpstr>Covered By Your Grace</vt:lpstr>
      <vt:lpstr>Raleway</vt:lpstr>
      <vt:lpstr>Arial</vt:lpstr>
      <vt:lpstr>Oswald</vt:lpstr>
      <vt:lpstr>EB Garamond</vt:lpstr>
      <vt:lpstr>Impact</vt:lpstr>
      <vt:lpstr>Swiss</vt:lpstr>
      <vt:lpstr> CJAM CLOVER </vt:lpstr>
      <vt:lpstr>BUSINESS PLAN </vt:lpstr>
      <vt:lpstr>  BRAND PROFILEl   </vt:lpstr>
      <vt:lpstr>INSPIRATION AND LINE DIRECTION </vt:lpstr>
      <vt:lpstr>CONCEPT BOARD:  CLOVER SS21 </vt:lpstr>
      <vt:lpstr>ANALYSIS OF KNOCK-OFF GARMENT</vt:lpstr>
      <vt:lpstr>CLOVER Spring/Summer 2020 The Runaway collection</vt:lpstr>
      <vt:lpstr>All Free Cropped Hoodie</vt:lpstr>
      <vt:lpstr>All Day Biker Short</vt:lpstr>
      <vt:lpstr>The Everyday Jogger</vt:lpstr>
      <vt:lpstr> Buckle Up Mini Skirt </vt:lpstr>
      <vt:lpstr>Tie It Up Crop Top</vt:lpstr>
      <vt:lpstr>The Cut it Tank</vt:lpstr>
      <vt:lpstr>PowerPoint Presentation</vt:lpstr>
    </vt:vector>
  </TitlesOfParts>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CJAM CLOVER </dc:title>
  <cp:lastModifiedBy>Microsoft Office User</cp:lastModifiedBy>
  <cp:revision>1</cp:revision>
  <dcterms:modified xsi:type="dcterms:W3CDTF">2020-04-29T02:01:23Z</dcterms:modified>
</cp:coreProperties>
</file>